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0" r:id="rId2"/>
    <p:sldId id="779" r:id="rId3"/>
    <p:sldId id="480" r:id="rId4"/>
    <p:sldId id="776" r:id="rId5"/>
    <p:sldId id="777" r:id="rId6"/>
    <p:sldId id="784" r:id="rId7"/>
    <p:sldId id="787" r:id="rId8"/>
    <p:sldId id="789" r:id="rId9"/>
    <p:sldId id="790" r:id="rId10"/>
    <p:sldId id="793" r:id="rId11"/>
    <p:sldId id="794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F4D92"/>
    <a:srgbClr val="FF6600"/>
    <a:srgbClr val="FFCC99"/>
    <a:srgbClr val="C5D1E0"/>
    <a:srgbClr val="F3F3F3"/>
    <a:srgbClr val="FF1D19"/>
    <a:srgbClr val="FF0000"/>
    <a:srgbClr val="808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/>
    <p:restoredTop sz="86541" autoAdjust="0"/>
  </p:normalViewPr>
  <p:slideViewPr>
    <p:cSldViewPr snapToGrid="0">
      <p:cViewPr varScale="1">
        <p:scale>
          <a:sx n="95" d="100"/>
          <a:sy n="95" d="100"/>
        </p:scale>
        <p:origin x="91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>
              <a:defRPr/>
            </a:pPr>
            <a:fld id="{5721E9F5-F346-4544-A173-003E47FC8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7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effectLst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effectLst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effectLst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effectLst/>
              </a:defRPr>
            </a:lvl1pPr>
          </a:lstStyle>
          <a:p>
            <a:pPr>
              <a:defRPr/>
            </a:pPr>
            <a:fld id="{86487906-38C7-2948-8EF2-63BA3985C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27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487906-38C7-2948-8EF2-63BA3985CDF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5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487906-38C7-2948-8EF2-63BA3985CDF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487906-38C7-2948-8EF2-63BA3985CDF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400" dirty="0"/>
              <a:t>Time-Block-Maximum Bandwidth: Application asks for a specific time block and would like to know (or provision) the maximum bandwidth available for a specific time period.</a:t>
            </a:r>
          </a:p>
          <a:p>
            <a:pPr lvl="2"/>
            <a:r>
              <a:rPr lang="en-US" sz="1400" dirty="0"/>
              <a:t>Bandwidth-Sliding-Window: Application asks for a specific bandwidth and duration and provides an acceptable time window.  For example, a request may be for 40 Gbps for a 10-hour time window, sometime in the next 3 days. </a:t>
            </a:r>
          </a:p>
          <a:p>
            <a:pPr lvl="2"/>
            <a:r>
              <a:rPr lang="en-US" sz="1400" dirty="0"/>
              <a:t>Time-Bandwidth-Product (TBP):  Application asks for “8 hours of transfer at 10Gbps” representing a TBP of 36 </a:t>
            </a:r>
            <a:r>
              <a:rPr lang="en-US" sz="1400" dirty="0" err="1"/>
              <a:t>TBytes</a:t>
            </a:r>
            <a:r>
              <a:rPr lang="en-US" sz="1400" dirty="0"/>
              <a:t>. The user also specifies an acceptable time window, and other options such as “prefer the highest bandwidth rate available”, or the lowest. </a:t>
            </a:r>
          </a:p>
          <a:p>
            <a:pPr lvl="2"/>
            <a:endParaRPr lang="en-US" sz="1400" dirty="0"/>
          </a:p>
          <a:p>
            <a:pPr lvl="2"/>
            <a:r>
              <a:rPr lang="en-US" sz="1800" dirty="0"/>
              <a:t>Immediate Provision: If SENSE finds a resource path which satisfies the application request, provisioning starts immediately (after routine confirmations from both sides).</a:t>
            </a:r>
          </a:p>
          <a:p>
            <a:pPr lvl="2"/>
            <a:r>
              <a:rPr lang="en-US" sz="1600" dirty="0"/>
              <a:t>What is Possible?: In this mode, SENSE simply conducts a “Resource Computation” and provides the results back to the requestor.  No provisioning action is taken without further explicit requests from the user.  </a:t>
            </a:r>
          </a:p>
          <a:p>
            <a:pPr lvl="2"/>
            <a:r>
              <a:rPr lang="en-US" sz="1600" dirty="0"/>
              <a:t>Negotiation: One or more rounds of Resource Computation requests with subsequent provisioning request by the application user if desired.</a:t>
            </a:r>
          </a:p>
          <a:p>
            <a:br>
              <a:rPr lang="en-US" sz="2000" dirty="0"/>
            </a:br>
            <a:endParaRPr lang="en-US" sz="20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487906-38C7-2948-8EF2-63BA3985CDF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6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E6805835-7547-B748-90DD-20BFDDB72F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CCA2B09-E615-4E47-92C6-8B2928112B1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BFD2188F-041D-4D40-B83C-4856618FF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60601AA4-4A0B-6C4E-9B36-323E1E7CB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4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81650D8A-70F1-5D48-BA4C-FAFAE16237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56A5345B-FC71-6C49-812C-FD3FF60698AF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F644D4E7-2C85-0C40-981C-82552E2C2E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AD48367-3E66-404A-8586-391FD6F6A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923D00F2-9870-A146-B681-9845B7E6CD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6307937-8637-1044-A1E6-CCF4C1011E4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0FEBE237-B579-D74C-B187-8BECC362A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ED89036D-05E4-DF42-B9ED-56FD07B21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0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6934C4C7-D225-D640-BEC8-BF4992EDB3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B27B5CD6-1372-1A4F-BBF0-0A35B8A9C40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75783E5E-9884-8747-953B-A5D4C55E37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819063E6-ED8A-B54F-8C7D-C8CAF943D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27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33AFF837-4BEE-B443-B081-4DD452D9F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827D06B-4062-064E-8EDE-045DA0D8065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617554E1-37DE-F347-9693-04A80662B0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6821288C-298D-A44B-8CEE-C4B247067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0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72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05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8" y="76200"/>
            <a:ext cx="2950633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218" y="76200"/>
            <a:ext cx="8655049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9677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19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5D76E-9C40-3E47-8AFE-E76B279189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Yale LANS</a:t>
            </a:r>
          </a:p>
        </p:txBody>
      </p:sp>
    </p:spTree>
    <p:extLst>
      <p:ext uri="{BB962C8B-B14F-4D97-AF65-F5344CB8AC3E}">
        <p14:creationId xmlns:p14="http://schemas.microsoft.com/office/powerpoint/2010/main" val="399769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0561A-C061-ED4E-9ACD-C03184F59AE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Yale LANS</a:t>
            </a:r>
          </a:p>
        </p:txBody>
      </p:sp>
    </p:spTree>
    <p:extLst>
      <p:ext uri="{BB962C8B-B14F-4D97-AF65-F5344CB8AC3E}">
        <p14:creationId xmlns:p14="http://schemas.microsoft.com/office/powerpoint/2010/main" val="409355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05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70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18" y="990600"/>
            <a:ext cx="5801783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990600"/>
            <a:ext cx="5803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55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31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8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59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21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48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499" y="85614"/>
            <a:ext cx="114166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ctr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217" y="990600"/>
            <a:ext cx="11808883" cy="5334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149" name="Straight Connector 6"/>
          <p:cNvCxnSpPr>
            <a:cxnSpLocks noChangeShapeType="1"/>
          </p:cNvCxnSpPr>
          <p:nvPr userDrawn="1"/>
        </p:nvCxnSpPr>
        <p:spPr bwMode="auto">
          <a:xfrm flipV="1">
            <a:off x="0" y="6568373"/>
            <a:ext cx="12192000" cy="17462"/>
          </a:xfrm>
          <a:prstGeom prst="line">
            <a:avLst/>
          </a:prstGeom>
          <a:noFill/>
          <a:ln w="508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Box 3"/>
          <p:cNvSpPr txBox="1"/>
          <p:nvPr userDrawn="1"/>
        </p:nvSpPr>
        <p:spPr>
          <a:xfrm>
            <a:off x="61163" y="6588460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>
                <a:latin typeface="Arial" charset="0"/>
                <a:ea typeface="Arial" charset="0"/>
                <a:cs typeface="Arial" charset="0"/>
              </a:rPr>
              <a:t>November 20, 2019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804050" y="6590086"/>
            <a:ext cx="5089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aseline="0" dirty="0">
                <a:latin typeface="Arial" charset="0"/>
                <a:ea typeface="Arial" charset="0"/>
                <a:cs typeface="Arial" charset="0"/>
              </a:rPr>
              <a:t>Side Meeting/Mini-Workshop on Application-Network Integration (ANI) @ IETF106</a:t>
            </a:r>
          </a:p>
        </p:txBody>
      </p:sp>
      <p:sp>
        <p:nvSpPr>
          <p:cNvPr id="11" name="Slide Number Placeholder 11"/>
          <p:cNvSpPr txBox="1">
            <a:spLocks/>
          </p:cNvSpPr>
          <p:nvPr userDrawn="1"/>
        </p:nvSpPr>
        <p:spPr>
          <a:xfrm>
            <a:off x="9501011" y="6556537"/>
            <a:ext cx="2540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28174B04-4DAE-EB42-9616-9AE45265018B}" type="slidenum">
              <a:rPr lang="en-US" sz="1000" baseline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sz="1000" baseline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E7BBD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j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4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7278" y="564377"/>
            <a:ext cx="8281440" cy="2447353"/>
          </a:xfrm>
        </p:spPr>
        <p:txBody>
          <a:bodyPr/>
          <a:lstStyle/>
          <a:p>
            <a:r>
              <a:rPr lang="en-US" sz="3200" dirty="0">
                <a:solidFill>
                  <a:srgbClr val="0F4D92"/>
                </a:solidFill>
                <a:latin typeface="Georgia" charset="0"/>
                <a:ea typeface="ＭＳ Ｐゴシック" charset="0"/>
                <a:cs typeface="ＭＳ Ｐゴシック" charset="0"/>
              </a:rPr>
              <a:t>Application-Network Integration: Possibilities, Challenges, </a:t>
            </a:r>
            <a:br>
              <a:rPr lang="en-US" sz="3200" dirty="0">
                <a:solidFill>
                  <a:srgbClr val="0F4D92"/>
                </a:solidFill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solidFill>
                  <a:srgbClr val="0F4D92"/>
                </a:solidFill>
                <a:latin typeface="Georgia" charset="0"/>
                <a:ea typeface="ＭＳ Ｐゴシック" charset="0"/>
                <a:cs typeface="ＭＳ Ｐゴシック" charset="0"/>
              </a:rPr>
              <a:t>and Possible Next Steps</a:t>
            </a: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3079" y="3254189"/>
            <a:ext cx="6400800" cy="30390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u="sng" noProof="1"/>
              <a:t>Y. Richard Yang</a:t>
            </a:r>
            <a:endParaRPr lang="en-US" sz="2800" noProof="1"/>
          </a:p>
          <a:p>
            <a:pPr>
              <a:spcBef>
                <a:spcPts val="0"/>
              </a:spcBef>
            </a:pPr>
            <a:endParaRPr lang="en-US" dirty="0"/>
          </a:p>
          <a:p>
            <a:r>
              <a:rPr lang="en-US" sz="2400" dirty="0"/>
              <a:t>IETF 106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November 20, 2019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Singapore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89386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C233AC3D-2D06-CA4F-BE61-C5F747490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9731" y="234950"/>
            <a:ext cx="8562466" cy="685800"/>
          </a:xfrm>
        </p:spPr>
        <p:txBody>
          <a:bodyPr/>
          <a:lstStyle/>
          <a:p>
            <a:r>
              <a:rPr lang="en-US" altLang="en-US" dirty="0"/>
              <a:t>Bigger Picture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D671D03-613B-794F-AB9D-F0AD81C81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012" y="1447800"/>
            <a:ext cx="10878670" cy="3352800"/>
          </a:xfrm>
        </p:spPr>
        <p:txBody>
          <a:bodyPr/>
          <a:lstStyle/>
          <a:p>
            <a:r>
              <a:rPr lang="en-US" altLang="en-US" dirty="0"/>
              <a:t>The interface between applications and network is the dual variables {</a:t>
            </a:r>
            <a:r>
              <a:rPr lang="en-US" altLang="en-US" dirty="0" err="1"/>
              <a:t>p</a:t>
            </a:r>
            <a:r>
              <a:rPr lang="en-US" altLang="en-US" baseline="-25000" dirty="0" err="1"/>
              <a:t>ij</a:t>
            </a:r>
            <a:r>
              <a:rPr lang="en-US" altLang="en-US" dirty="0"/>
              <a:t>}</a:t>
            </a:r>
          </a:p>
        </p:txBody>
      </p:sp>
      <p:sp>
        <p:nvSpPr>
          <p:cNvPr id="11269" name="Oval 6">
            <a:extLst>
              <a:ext uri="{FF2B5EF4-FFF2-40B4-BE49-F238E27FC236}">
                <a16:creationId xmlns:a16="http://schemas.microsoft.com/office/drawing/2014/main" id="{23191615-E7CF-A147-9AD2-DE4C50395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663" y="3124201"/>
            <a:ext cx="3206750" cy="13938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0" name="Rectangle 10">
            <a:extLst>
              <a:ext uri="{FF2B5EF4-FFF2-40B4-BE49-F238E27FC236}">
                <a16:creationId xmlns:a16="http://schemas.microsoft.com/office/drawing/2014/main" id="{AB86E210-A442-934D-A9B6-F3519EE4A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4" y="4013200"/>
            <a:ext cx="2249487" cy="260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1" name="Rectangle 12">
            <a:extLst>
              <a:ext uri="{FF2B5EF4-FFF2-40B4-BE49-F238E27FC236}">
                <a16:creationId xmlns:a16="http://schemas.microsoft.com/office/drawing/2014/main" id="{9931058B-0F92-1448-815A-E1748E910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148138"/>
            <a:ext cx="2249488" cy="260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272" name="Text Box 14">
            <a:extLst>
              <a:ext uri="{FF2B5EF4-FFF2-40B4-BE49-F238E27FC236}">
                <a16:creationId xmlns:a16="http://schemas.microsoft.com/office/drawing/2014/main" id="{9146FC4C-153D-274E-B568-53D78B3F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353695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kumimoji="1" lang="en-US" altLang="en-US" i="1">
              <a:solidFill>
                <a:srgbClr val="000000"/>
              </a:solidFill>
            </a:endParaRPr>
          </a:p>
        </p:txBody>
      </p:sp>
      <p:sp>
        <p:nvSpPr>
          <p:cNvPr id="11273" name="Text Box 15">
            <a:extLst>
              <a:ext uri="{FF2B5EF4-FFF2-40B4-BE49-F238E27FC236}">
                <a16:creationId xmlns:a16="http://schemas.microsoft.com/office/drawing/2014/main" id="{D2CDF159-692C-324C-B918-73DB6E96F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6" y="40894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kumimoji="1"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1274" name="Text Box 16">
            <a:extLst>
              <a:ext uri="{FF2B5EF4-FFF2-40B4-BE49-F238E27FC236}">
                <a16:creationId xmlns:a16="http://schemas.microsoft.com/office/drawing/2014/main" id="{B5F22477-4E08-1E45-9DC4-C01A13F63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467225"/>
            <a:ext cx="654346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en-US" sz="3200" i="1">
                <a:solidFill>
                  <a:srgbClr val="000000"/>
                </a:solidFill>
              </a:rPr>
              <a:t>t</a:t>
            </a:r>
            <a:r>
              <a:rPr kumimoji="1" lang="en-US" altLang="zh-CN" sz="3200" i="1" baseline="30000">
                <a:solidFill>
                  <a:srgbClr val="000000"/>
                </a:solidFill>
              </a:rPr>
              <a:t>k</a:t>
            </a:r>
            <a:r>
              <a:rPr kumimoji="1" lang="en-US" altLang="en-US" sz="3200" i="1">
                <a:solidFill>
                  <a:srgbClr val="000000"/>
                </a:solidFill>
              </a:rPr>
              <a:t>(t)</a:t>
            </a:r>
          </a:p>
        </p:txBody>
      </p:sp>
      <p:sp>
        <p:nvSpPr>
          <p:cNvPr id="11275" name="Text Box 17">
            <a:extLst>
              <a:ext uri="{FF2B5EF4-FFF2-40B4-BE49-F238E27FC236}">
                <a16:creationId xmlns:a16="http://schemas.microsoft.com/office/drawing/2014/main" id="{24171644-3972-0045-A648-A2F696A0B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3460750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en-US" i="1">
                <a:solidFill>
                  <a:srgbClr val="000000"/>
                </a:solidFill>
              </a:rPr>
              <a:t>pe1(t)</a:t>
            </a:r>
          </a:p>
        </p:txBody>
      </p:sp>
      <p:sp>
        <p:nvSpPr>
          <p:cNvPr id="11276" name="Oval 19">
            <a:extLst>
              <a:ext uri="{FF2B5EF4-FFF2-40B4-BE49-F238E27FC236}">
                <a16:creationId xmlns:a16="http://schemas.microsoft.com/office/drawing/2014/main" id="{E7EC421C-5E20-AE42-A090-D5ADD7D33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3765550"/>
            <a:ext cx="190500" cy="2667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1"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1277" name="Line 23">
            <a:extLst>
              <a:ext uri="{FF2B5EF4-FFF2-40B4-BE49-F238E27FC236}">
                <a16:creationId xmlns:a16="http://schemas.microsoft.com/office/drawing/2014/main" id="{880FAD5E-537D-E44E-9B04-D9C6878A0B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277813" y="6248400"/>
            <a:ext cx="1588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Oval 19">
            <a:extLst>
              <a:ext uri="{FF2B5EF4-FFF2-40B4-BE49-F238E27FC236}">
                <a16:creationId xmlns:a16="http://schemas.microsoft.com/office/drawing/2014/main" id="{81CAE97B-9ED6-4A44-AE19-344CF4ADE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3689350"/>
            <a:ext cx="190500" cy="2667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1"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cxnSp>
        <p:nvCxnSpPr>
          <p:cNvPr id="11279" name="Straight Arrow Connector 30">
            <a:extLst>
              <a:ext uri="{FF2B5EF4-FFF2-40B4-BE49-F238E27FC236}">
                <a16:creationId xmlns:a16="http://schemas.microsoft.com/office/drawing/2014/main" id="{775742E1-3D17-004E-B36E-D179F5D8CE56}"/>
              </a:ext>
            </a:extLst>
          </p:cNvPr>
          <p:cNvCxnSpPr>
            <a:cxnSpLocks noChangeShapeType="1"/>
            <a:stCxn id="11271" idx="3"/>
            <a:endCxn id="11276" idx="2"/>
          </p:cNvCxnSpPr>
          <p:nvPr/>
        </p:nvCxnSpPr>
        <p:spPr bwMode="auto">
          <a:xfrm flipV="1">
            <a:off x="4383088" y="3898901"/>
            <a:ext cx="906462" cy="3794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0" name="Text Box 17">
            <a:extLst>
              <a:ext uri="{FF2B5EF4-FFF2-40B4-BE49-F238E27FC236}">
                <a16:creationId xmlns:a16="http://schemas.microsoft.com/office/drawing/2014/main" id="{D22F87F9-1D90-C14A-99BC-58E174ED7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3384550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en-US" i="1">
                <a:solidFill>
                  <a:srgbClr val="000000"/>
                </a:solidFill>
              </a:rPr>
              <a:t>pe2(t)</a:t>
            </a:r>
          </a:p>
        </p:txBody>
      </p:sp>
      <p:sp>
        <p:nvSpPr>
          <p:cNvPr id="11281" name="Line 22">
            <a:extLst>
              <a:ext uri="{FF2B5EF4-FFF2-40B4-BE49-F238E27FC236}">
                <a16:creationId xmlns:a16="http://schemas.microsoft.com/office/drawing/2014/main" id="{76C0F4D0-1261-CA47-9E53-0E72AA112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4191000"/>
            <a:ext cx="228600" cy="11430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23">
            <a:extLst>
              <a:ext uri="{FF2B5EF4-FFF2-40B4-BE49-F238E27FC236}">
                <a16:creationId xmlns:a16="http://schemas.microsoft.com/office/drawing/2014/main" id="{8B36D5F5-EC5A-1547-9A28-B64CDA43D8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6250" y="5289550"/>
            <a:ext cx="47879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24">
            <a:extLst>
              <a:ext uri="{FF2B5EF4-FFF2-40B4-BE49-F238E27FC236}">
                <a16:creationId xmlns:a16="http://schemas.microsoft.com/office/drawing/2014/main" id="{88C0F992-1DFD-E346-84FA-8CFA4CCE19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16250" y="4933950"/>
            <a:ext cx="0" cy="3556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1">
            <a:extLst>
              <a:ext uri="{FF2B5EF4-FFF2-40B4-BE49-F238E27FC236}">
                <a16:creationId xmlns:a16="http://schemas.microsoft.com/office/drawing/2014/main" id="{A08DADDC-A660-BC42-8C8B-AC45ED7965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1950" y="3841750"/>
            <a:ext cx="762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2">
            <a:extLst>
              <a:ext uri="{FF2B5EF4-FFF2-40B4-BE49-F238E27FC236}">
                <a16:creationId xmlns:a16="http://schemas.microsoft.com/office/drawing/2014/main" id="{2F168C1E-8AA2-2042-A476-FC6D261B9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56350" y="3689350"/>
            <a:ext cx="762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Oval 19">
            <a:extLst>
              <a:ext uri="{FF2B5EF4-FFF2-40B4-BE49-F238E27FC236}">
                <a16:creationId xmlns:a16="http://schemas.microsoft.com/office/drawing/2014/main" id="{A5DB4919-E74E-DF4B-B48A-E925851C5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3536950"/>
            <a:ext cx="190500" cy="2667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1" lang="en-US" altLang="en-US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cxnSp>
        <p:nvCxnSpPr>
          <p:cNvPr id="11287" name="Straight Arrow Connector 30">
            <a:extLst>
              <a:ext uri="{FF2B5EF4-FFF2-40B4-BE49-F238E27FC236}">
                <a16:creationId xmlns:a16="http://schemas.microsoft.com/office/drawing/2014/main" id="{95A08440-B0EE-DA48-A6D8-62F7C20E48C7}"/>
              </a:ext>
            </a:extLst>
          </p:cNvPr>
          <p:cNvCxnSpPr>
            <a:cxnSpLocks noChangeShapeType="1"/>
            <a:stCxn id="11286" idx="6"/>
            <a:endCxn id="11270" idx="1"/>
          </p:cNvCxnSpPr>
          <p:nvPr/>
        </p:nvCxnSpPr>
        <p:spPr bwMode="auto">
          <a:xfrm>
            <a:off x="7308851" y="3670301"/>
            <a:ext cx="760413" cy="473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8" name="Line 25">
            <a:extLst>
              <a:ext uri="{FF2B5EF4-FFF2-40B4-BE49-F238E27FC236}">
                <a16:creationId xmlns:a16="http://schemas.microsoft.com/office/drawing/2014/main" id="{274C7883-59F7-4945-8C10-C006290C2A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5750" y="3841750"/>
            <a:ext cx="8382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26">
            <a:extLst>
              <a:ext uri="{FF2B5EF4-FFF2-40B4-BE49-F238E27FC236}">
                <a16:creationId xmlns:a16="http://schemas.microsoft.com/office/drawing/2014/main" id="{982003D4-EB95-A148-99DE-6EAC762092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3950" y="3689350"/>
            <a:ext cx="990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66" name="Object 3">
            <a:extLst>
              <a:ext uri="{FF2B5EF4-FFF2-40B4-BE49-F238E27FC236}">
                <a16:creationId xmlns:a16="http://schemas.microsoft.com/office/drawing/2014/main" id="{5FCB3E8E-B998-A143-BE77-70E48A3A94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200" y="4557714"/>
          <a:ext cx="228600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0" name="Equation" r:id="rId4" imgW="20193000" imgH="8191500" progId="Equation.3">
                  <p:embed/>
                </p:oleObj>
              </mc:Choice>
              <mc:Fallback>
                <p:oleObj name="Equation" r:id="rId4" imgW="20193000" imgH="8191500" progId="Equation.3">
                  <p:embed/>
                  <p:pic>
                    <p:nvPicPr>
                      <p:cNvPr id="11266" name="Object 3">
                        <a:extLst>
                          <a:ext uri="{FF2B5EF4-FFF2-40B4-BE49-F238E27FC236}">
                            <a16:creationId xmlns:a16="http://schemas.microsoft.com/office/drawing/2014/main" id="{5FCB3E8E-B998-A143-BE77-70E48A3A94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557714"/>
                        <a:ext cx="2286000" cy="9286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90" name="Group 13">
            <a:extLst>
              <a:ext uri="{FF2B5EF4-FFF2-40B4-BE49-F238E27FC236}">
                <a16:creationId xmlns:a16="http://schemas.microsoft.com/office/drawing/2014/main" id="{E0D347FB-22A8-7447-A6CE-B2752E56738D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5562599"/>
            <a:ext cx="1920875" cy="825500"/>
            <a:chOff x="3216" y="864"/>
            <a:chExt cx="1210" cy="520"/>
          </a:xfrm>
        </p:grpSpPr>
        <p:sp>
          <p:nvSpPr>
            <p:cNvPr id="11291" name="Oval 7">
              <a:extLst>
                <a:ext uri="{FF2B5EF4-FFF2-40B4-BE49-F238E27FC236}">
                  <a16:creationId xmlns:a16="http://schemas.microsoft.com/office/drawing/2014/main" id="{08279C3E-22A3-4248-A104-07418CC635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7782">
              <a:off x="3216" y="864"/>
              <a:ext cx="121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2" name="Text Box 8">
              <a:extLst>
                <a:ext uri="{FF2B5EF4-FFF2-40B4-BE49-F238E27FC236}">
                  <a16:creationId xmlns:a16="http://schemas.microsoft.com/office/drawing/2014/main" id="{4C5F3CB2-718A-3346-8F93-5716C02C6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" y="1248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>
                  <a:latin typeface="Comic Sans MS" panose="030F0902030302020204" pitchFamily="66" charset="0"/>
                </a:rPr>
                <a:t>T</a:t>
              </a:r>
              <a:r>
                <a:rPr lang="en-US" altLang="en-US" sz="1200" baseline="30000">
                  <a:latin typeface="Comic Sans MS" panose="030F0902030302020204" pitchFamily="66" charset="0"/>
                </a:rPr>
                <a:t>k</a:t>
              </a:r>
            </a:p>
          </p:txBody>
        </p:sp>
        <p:sp>
          <p:nvSpPr>
            <p:cNvPr id="11293" name="Oval 9">
              <a:extLst>
                <a:ext uri="{FF2B5EF4-FFF2-40B4-BE49-F238E27FC236}">
                  <a16:creationId xmlns:a16="http://schemas.microsoft.com/office/drawing/2014/main" id="{D5CACE21-F1B6-864F-91CB-D49228F0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1086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4" name="Oval 10">
              <a:extLst>
                <a:ext uri="{FF2B5EF4-FFF2-40B4-BE49-F238E27FC236}">
                  <a16:creationId xmlns:a16="http://schemas.microsoft.com/office/drawing/2014/main" id="{9FE823E7-2163-E74D-B0FD-FF8FB38FA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952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5" name="Oval 11">
              <a:extLst>
                <a:ext uri="{FF2B5EF4-FFF2-40B4-BE49-F238E27FC236}">
                  <a16:creationId xmlns:a16="http://schemas.microsoft.com/office/drawing/2014/main" id="{E78FAD21-6285-1546-A6CE-03B2BC9A7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1250"/>
              <a:ext cx="121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96" name="Oval 12">
              <a:extLst>
                <a:ext uri="{FF2B5EF4-FFF2-40B4-BE49-F238E27FC236}">
                  <a16:creationId xmlns:a16="http://schemas.microsoft.com/office/drawing/2014/main" id="{5BD96A1A-1B99-6648-BB4E-B5AF71163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996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1297" name="Group 13">
              <a:extLst>
                <a:ext uri="{FF2B5EF4-FFF2-40B4-BE49-F238E27FC236}">
                  <a16:creationId xmlns:a16="http://schemas.microsoft.com/office/drawing/2014/main" id="{8067CF73-AEA7-7141-BFE7-E322A19510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" y="1082"/>
              <a:ext cx="212" cy="140"/>
              <a:chOff x="1968" y="3072"/>
              <a:chExt cx="336" cy="286"/>
            </a:xfrm>
          </p:grpSpPr>
          <p:sp>
            <p:nvSpPr>
              <p:cNvPr id="11298" name="Oval 14">
                <a:extLst>
                  <a:ext uri="{FF2B5EF4-FFF2-40B4-BE49-F238E27FC236}">
                    <a16:creationId xmlns:a16="http://schemas.microsoft.com/office/drawing/2014/main" id="{61C05C37-810D-2F46-A812-8BED1C944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072"/>
                <a:ext cx="192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99" name="Text Box 15">
                <a:extLst>
                  <a:ext uri="{FF2B5EF4-FFF2-40B4-BE49-F238E27FC236}">
                    <a16:creationId xmlns:a16="http://schemas.microsoft.com/office/drawing/2014/main" id="{73380572-1491-954D-AA52-628CA585A5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3121"/>
                <a:ext cx="28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900">
                    <a:latin typeface="Comic Sans MS" panose="030F0902030302020204" pitchFamily="66" charset="0"/>
                  </a:rPr>
                  <a:t>t</a:t>
                </a:r>
                <a:r>
                  <a:rPr lang="en-US" altLang="en-US" sz="900" baseline="30000">
                    <a:latin typeface="Comic Sans MS" panose="030F0902030302020204" pitchFamily="66" charset="0"/>
                  </a:rPr>
                  <a:t>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810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42AB-8CCF-D246-B79F-7C159B18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From Simple Example to Real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7953-2DC3-614C-B114-78DD3E4A9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71" y="990600"/>
            <a:ext cx="10076329" cy="5334000"/>
          </a:xfrm>
        </p:spPr>
        <p:txBody>
          <a:bodyPr/>
          <a:lstStyle/>
          <a:p>
            <a:r>
              <a:rPr lang="en-US" sz="2400" dirty="0"/>
              <a:t>At a high level, one may indeed consider both ALTO (estimation) and (per-packet) INT info as </a:t>
            </a:r>
            <a:r>
              <a:rPr lang="en-US" sz="2400" dirty="0" err="1"/>
              <a:t>p</a:t>
            </a:r>
            <a:r>
              <a:rPr lang="en-US" sz="2400" baseline="-25000" dirty="0" err="1"/>
              <a:t>ij</a:t>
            </a:r>
            <a:r>
              <a:rPr lang="en-US" sz="2400" dirty="0"/>
              <a:t> </a:t>
            </a:r>
          </a:p>
          <a:p>
            <a:r>
              <a:rPr lang="en-US" sz="2400" dirty="0"/>
              <a:t>Multiple steps to make progress </a:t>
            </a:r>
          </a:p>
          <a:p>
            <a:pPr lvl="1"/>
            <a:r>
              <a:rPr lang="en-US" sz="2000" dirty="0"/>
              <a:t>A systematic study of existing NAA capabilities and their support requirements</a:t>
            </a:r>
          </a:p>
          <a:p>
            <a:pPr lvl="1"/>
            <a:r>
              <a:rPr lang="en-US" sz="2000" dirty="0"/>
              <a:t>A systematic study of existing AAN capabilities and their support requirements</a:t>
            </a:r>
          </a:p>
          <a:p>
            <a:pPr lvl="1"/>
            <a:r>
              <a:rPr lang="en-US" sz="2000" dirty="0"/>
              <a:t>Systematic design of network and application abstraction spaces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EEFFB-937E-8F4B-8520-2AF4BE6D2C99}"/>
              </a:ext>
            </a:extLst>
          </p:cNvPr>
          <p:cNvGrpSpPr/>
          <p:nvPr/>
        </p:nvGrpSpPr>
        <p:grpSpPr>
          <a:xfrm>
            <a:off x="2290479" y="3509629"/>
            <a:ext cx="1963297" cy="3003380"/>
            <a:chOff x="779925" y="3007455"/>
            <a:chExt cx="1963297" cy="300338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CE524B4D-F244-0548-B8CF-FC0106010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928" y="3375212"/>
              <a:ext cx="1801907" cy="26356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85383B-E178-0045-B071-1039E9C198AB}"/>
                </a:ext>
              </a:extLst>
            </p:cNvPr>
            <p:cNvSpPr/>
            <p:nvPr/>
          </p:nvSpPr>
          <p:spPr>
            <a:xfrm>
              <a:off x="779925" y="3007455"/>
              <a:ext cx="1963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aseline="0" dirty="0"/>
                <a:t>applications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4342D5-29C2-3845-8BFD-60074C44ED75}"/>
              </a:ext>
            </a:extLst>
          </p:cNvPr>
          <p:cNvGrpSpPr/>
          <p:nvPr/>
        </p:nvGrpSpPr>
        <p:grpSpPr>
          <a:xfrm>
            <a:off x="7897477" y="3375160"/>
            <a:ext cx="2151825" cy="3168627"/>
            <a:chOff x="6386923" y="2872985"/>
            <a:chExt cx="2151825" cy="3168627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9ECBBEF6-85B9-8F44-9391-32F693EB9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883" y="3405989"/>
              <a:ext cx="1801907" cy="263562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232D2B-ECC7-B848-8237-6BC7D788DB97}"/>
                </a:ext>
              </a:extLst>
            </p:cNvPr>
            <p:cNvSpPr/>
            <p:nvPr/>
          </p:nvSpPr>
          <p:spPr>
            <a:xfrm>
              <a:off x="6386923" y="2872985"/>
              <a:ext cx="215182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aseline="0" dirty="0"/>
                <a:t>network states/configurations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6D093-E5EF-8B42-B587-53CB60DF96C0}"/>
              </a:ext>
            </a:extLst>
          </p:cNvPr>
          <p:cNvGrpSpPr/>
          <p:nvPr/>
        </p:nvGrpSpPr>
        <p:grpSpPr>
          <a:xfrm>
            <a:off x="4106143" y="4613201"/>
            <a:ext cx="1425532" cy="1142999"/>
            <a:chOff x="2595590" y="4111026"/>
            <a:chExt cx="1425532" cy="1142999"/>
          </a:xfrm>
        </p:grpSpPr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A0CA455-6B52-2A4D-9E38-3FA24B096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782" y="4111026"/>
              <a:ext cx="766340" cy="114299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2796AEA1-A983-6244-B959-7FA68D63FBB9}"/>
                </a:ext>
              </a:extLst>
            </p:cNvPr>
            <p:cNvSpPr/>
            <p:nvPr/>
          </p:nvSpPr>
          <p:spPr bwMode="auto">
            <a:xfrm>
              <a:off x="2595590" y="4433548"/>
              <a:ext cx="645437" cy="392084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418C98-E5F1-7641-BB9F-AFBBF091B8D3}"/>
              </a:ext>
            </a:extLst>
          </p:cNvPr>
          <p:cNvGrpSpPr/>
          <p:nvPr/>
        </p:nvGrpSpPr>
        <p:grpSpPr>
          <a:xfrm>
            <a:off x="6705370" y="4563187"/>
            <a:ext cx="1366211" cy="1243029"/>
            <a:chOff x="5194816" y="4061012"/>
            <a:chExt cx="1366211" cy="1243029"/>
          </a:xfrm>
        </p:grpSpPr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A351FF1-0A52-B143-B732-4E7EED15F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816" y="4061012"/>
              <a:ext cx="721333" cy="124302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75C621F2-0F9F-3144-8D68-B1B53CB58735}"/>
                </a:ext>
              </a:extLst>
            </p:cNvPr>
            <p:cNvSpPr/>
            <p:nvPr/>
          </p:nvSpPr>
          <p:spPr bwMode="auto">
            <a:xfrm rot="10800000">
              <a:off x="5915590" y="4453404"/>
              <a:ext cx="645437" cy="392084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822831C5-D30A-0644-8CEE-E13568649BA6}"/>
              </a:ext>
            </a:extLst>
          </p:cNvPr>
          <p:cNvSpPr/>
          <p:nvPr/>
        </p:nvSpPr>
        <p:spPr bwMode="auto">
          <a:xfrm>
            <a:off x="5644372" y="4983659"/>
            <a:ext cx="801252" cy="364005"/>
          </a:xfrm>
          <a:prstGeom prst="left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2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17B3-5575-4E4A-8AA8-C0DB598C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74" y="139401"/>
            <a:ext cx="8562466" cy="1326328"/>
          </a:xfrm>
        </p:spPr>
        <p:txBody>
          <a:bodyPr/>
          <a:lstStyle/>
          <a:p>
            <a:r>
              <a:rPr lang="en-US" sz="3200" dirty="0"/>
              <a:t>Application-Aware (AA) Networks</a:t>
            </a:r>
            <a:br>
              <a:rPr lang="en-US" sz="3200" dirty="0"/>
            </a:br>
            <a:r>
              <a:rPr lang="en-US" sz="3200" dirty="0"/>
              <a:t>Can Have Diverse AA Capabilities, </a:t>
            </a:r>
            <a:br>
              <a:rPr lang="en-US" sz="3200" dirty="0"/>
            </a:br>
            <a:r>
              <a:rPr lang="en-US" sz="3200" dirty="0"/>
              <a:t>Requiring Different Support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E04592-AB68-C546-AE36-9BE967F68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2829"/>
              </p:ext>
            </p:extLst>
          </p:nvPr>
        </p:nvGraphicFramePr>
        <p:xfrm>
          <a:off x="564776" y="1595716"/>
          <a:ext cx="10986248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4612">
                  <a:extLst>
                    <a:ext uri="{9D8B030D-6E8A-4147-A177-3AD203B41FA5}">
                      <a16:colId xmlns:a16="http://schemas.microsoft.com/office/drawing/2014/main" val="1950597353"/>
                    </a:ext>
                  </a:extLst>
                </a:gridCol>
                <a:gridCol w="3921636">
                  <a:extLst>
                    <a:ext uri="{9D8B030D-6E8A-4147-A177-3AD203B41FA5}">
                      <a16:colId xmlns:a16="http://schemas.microsoft.com/office/drawing/2014/main" val="144290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Example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Possible Support &amp; Assumption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78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33315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9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91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30672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03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80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558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7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549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02489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80A9499-5C2B-A947-A487-4632C69B5BCC}"/>
              </a:ext>
            </a:extLst>
          </p:cNvPr>
          <p:cNvSpPr/>
          <p:nvPr/>
        </p:nvSpPr>
        <p:spPr>
          <a:xfrm>
            <a:off x="663394" y="1941911"/>
            <a:ext cx="4471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Treat each packet the same (aka not AA)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97AF1-49E6-594E-82F9-00E9288B25CA}"/>
              </a:ext>
            </a:extLst>
          </p:cNvPr>
          <p:cNvSpPr/>
          <p:nvPr/>
        </p:nvSpPr>
        <p:spPr>
          <a:xfrm>
            <a:off x="663393" y="2343217"/>
            <a:ext cx="3405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Aware at app-level granularity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FEF56-073D-D64E-84A6-C448C2D7819D}"/>
              </a:ext>
            </a:extLst>
          </p:cNvPr>
          <p:cNvSpPr/>
          <p:nvPr/>
        </p:nvSpPr>
        <p:spPr>
          <a:xfrm>
            <a:off x="757522" y="2731076"/>
            <a:ext cx="6655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Create different networks/slices (e.g., voice vs data networks)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CC13D-C165-A449-90BC-EF01C31224AB}"/>
              </a:ext>
            </a:extLst>
          </p:cNvPr>
          <p:cNvSpPr/>
          <p:nvPr/>
        </p:nvSpPr>
        <p:spPr>
          <a:xfrm>
            <a:off x="757522" y="3114452"/>
            <a:ext cx="3850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Identify packets by ports (e.g., ACL)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57BA3-5DF5-434A-BC21-32C7422AD482}"/>
              </a:ext>
            </a:extLst>
          </p:cNvPr>
          <p:cNvSpPr/>
          <p:nvPr/>
        </p:nvSpPr>
        <p:spPr>
          <a:xfrm>
            <a:off x="663393" y="3457487"/>
            <a:ext cx="3288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Aware of sub-app granularity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1DE6D-3AFD-3B45-815F-D947309A3AA9}"/>
              </a:ext>
            </a:extLst>
          </p:cNvPr>
          <p:cNvSpPr/>
          <p:nvPr/>
        </p:nvSpPr>
        <p:spPr>
          <a:xfrm>
            <a:off x="757522" y="3798419"/>
            <a:ext cx="6503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srgbClr val="4BACC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Scheduling each packet according to app-level deadline </a:t>
            </a:r>
            <a:br>
              <a:rPr lang="en-US" sz="2000" baseline="0" dirty="0">
                <a:solidFill>
                  <a:srgbClr val="4BACC6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sz="2000" baseline="0" dirty="0">
                <a:solidFill>
                  <a:srgbClr val="4BACC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(e.g., fastpass’14)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5EED5-36C8-9D4B-BBCD-CB4D312488BD}"/>
              </a:ext>
            </a:extLst>
          </p:cNvPr>
          <p:cNvSpPr/>
          <p:nvPr/>
        </p:nvSpPr>
        <p:spPr>
          <a:xfrm>
            <a:off x="744074" y="4391374"/>
            <a:ext cx="7068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Distinguish application-level structures (e.g., I frame vs P frame)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8E72D0-64D3-3B41-90C0-6B8CAF418DF8}"/>
              </a:ext>
            </a:extLst>
          </p:cNvPr>
          <p:cNvSpPr/>
          <p:nvPr/>
        </p:nvSpPr>
        <p:spPr>
          <a:xfrm>
            <a:off x="744074" y="4792680"/>
            <a:ext cx="6517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n-ea"/>
                <a:cs typeface="+mn-cs"/>
              </a:rPr>
              <a:t>Fancy: Co-flow scheduling (e.g., VARYS’14, AALO’15)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19030-FF87-BD48-A577-26C4DA606EB9}"/>
              </a:ext>
            </a:extLst>
          </p:cNvPr>
          <p:cNvSpPr/>
          <p:nvPr/>
        </p:nvSpPr>
        <p:spPr>
          <a:xfrm>
            <a:off x="663393" y="5178364"/>
            <a:ext cx="4598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Aware of cross-app/protocol dependency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EAB902-3D0B-BB4C-8C10-4D7654B57F91}"/>
              </a:ext>
            </a:extLst>
          </p:cNvPr>
          <p:cNvSpPr/>
          <p:nvPr/>
        </p:nvSpPr>
        <p:spPr>
          <a:xfrm>
            <a:off x="717180" y="5468150"/>
            <a:ext cx="666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Fancy: identify full dependency (e.g., </a:t>
            </a:r>
            <a:r>
              <a:rPr lang="en-US" sz="2000" baseline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applicationlevel</a:t>
            </a: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dependency such as DNS-&gt;handshake-&gt;…)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1F1199-A366-E640-B3F7-02B4AB472677}"/>
              </a:ext>
            </a:extLst>
          </p:cNvPr>
          <p:cNvSpPr/>
          <p:nvPr/>
        </p:nvSpPr>
        <p:spPr>
          <a:xfrm>
            <a:off x="663394" y="6094316"/>
            <a:ext cx="325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0384D-FA67-9747-BE21-B1BF16672736}"/>
              </a:ext>
            </a:extLst>
          </p:cNvPr>
          <p:cNvSpPr/>
          <p:nvPr/>
        </p:nvSpPr>
        <p:spPr>
          <a:xfrm>
            <a:off x="7695084" y="2714508"/>
            <a:ext cx="2953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IP, access; SDN; scheduling</a:t>
            </a:r>
            <a:endParaRPr lang="en-US" sz="2000" baseline="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C9489-AE88-E84B-A74A-A0AE6FA658A5}"/>
              </a:ext>
            </a:extLst>
          </p:cNvPr>
          <p:cNvSpPr/>
          <p:nvPr/>
        </p:nvSpPr>
        <p:spPr>
          <a:xfrm>
            <a:off x="7695083" y="3106848"/>
            <a:ext cx="3409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Packet header port; scheduling</a:t>
            </a:r>
            <a:endParaRPr lang="en-US" sz="2000" baseline="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3508CB-3A07-C942-BB93-E739B248B300}"/>
              </a:ext>
            </a:extLst>
          </p:cNvPr>
          <p:cNvSpPr/>
          <p:nvPr/>
        </p:nvSpPr>
        <p:spPr>
          <a:xfrm>
            <a:off x="7695084" y="3881187"/>
            <a:ext cx="3763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Custom packet header; scheduling</a:t>
            </a:r>
            <a:endParaRPr lang="en-US" sz="2000" baseline="0" dirty="0">
              <a:solidFill>
                <a:srgbClr val="4BACC6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817161-6507-BA4E-A613-784A6813AB6D}"/>
              </a:ext>
            </a:extLst>
          </p:cNvPr>
          <p:cNvSpPr/>
          <p:nvPr/>
        </p:nvSpPr>
        <p:spPr>
          <a:xfrm>
            <a:off x="7695084" y="5118221"/>
            <a:ext cx="3952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Packet header; net state; scheduling</a:t>
            </a:r>
            <a:endParaRPr lang="en-US" sz="2000" baseline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4B5F3C-5FF7-214C-89E7-B003E36F43C4}"/>
              </a:ext>
            </a:extLst>
          </p:cNvPr>
          <p:cNvSpPr/>
          <p:nvPr/>
        </p:nvSpPr>
        <p:spPr>
          <a:xfrm>
            <a:off x="7695083" y="5560500"/>
            <a:ext cx="2899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Network state; scheduling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F5EDE5-8975-E249-A1FA-FE7AD1FD5E61}"/>
              </a:ext>
            </a:extLst>
          </p:cNvPr>
          <p:cNvSpPr/>
          <p:nvPr/>
        </p:nvSpPr>
        <p:spPr>
          <a:xfrm>
            <a:off x="7695083" y="4744898"/>
            <a:ext cx="2899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Network state; scheduling</a:t>
            </a:r>
            <a:endParaRPr lang="en-US" sz="2000" baseline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2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17B3-5575-4E4A-8AA8-C0DB598C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74" y="85614"/>
            <a:ext cx="8562466" cy="1460798"/>
          </a:xfrm>
        </p:spPr>
        <p:txBody>
          <a:bodyPr/>
          <a:lstStyle/>
          <a:p>
            <a:r>
              <a:rPr lang="en-US" sz="3200" dirty="0"/>
              <a:t>Network-Aware (NA) Applications </a:t>
            </a:r>
            <a:br>
              <a:rPr lang="en-US" sz="3200" dirty="0"/>
            </a:br>
            <a:r>
              <a:rPr lang="en-US" sz="3200" dirty="0"/>
              <a:t>Can Have Diverse NA Capabilities, Requiring Different Network Information/Support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A81CDD-E161-9249-9894-2E1CC1595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28031"/>
              </p:ext>
            </p:extLst>
          </p:nvPr>
        </p:nvGraphicFramePr>
        <p:xfrm>
          <a:off x="699247" y="2144656"/>
          <a:ext cx="10824882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494">
                  <a:extLst>
                    <a:ext uri="{9D8B030D-6E8A-4147-A177-3AD203B41FA5}">
                      <a16:colId xmlns:a16="http://schemas.microsoft.com/office/drawing/2014/main" val="1950597353"/>
                    </a:ext>
                  </a:extLst>
                </a:gridCol>
                <a:gridCol w="4854388">
                  <a:extLst>
                    <a:ext uri="{9D8B030D-6E8A-4147-A177-3AD203B41FA5}">
                      <a16:colId xmlns:a16="http://schemas.microsoft.com/office/drawing/2014/main" val="2481836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Example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Support &amp; Assumption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07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37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000" dirty="0"/>
                      </a:br>
                      <a:endParaRPr lang="en-US" sz="20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54959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62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199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34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403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69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3903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62C7727-AB29-CF42-B977-9BA492AC5BC7}"/>
              </a:ext>
            </a:extLst>
          </p:cNvPr>
          <p:cNvSpPr/>
          <p:nvPr/>
        </p:nvSpPr>
        <p:spPr>
          <a:xfrm>
            <a:off x="744075" y="2533582"/>
            <a:ext cx="2610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Transfer time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6D42A-9363-8C43-A901-A1CF39C56CF6}"/>
              </a:ext>
            </a:extLst>
          </p:cNvPr>
          <p:cNvSpPr/>
          <p:nvPr/>
        </p:nvSpPr>
        <p:spPr>
          <a:xfrm>
            <a:off x="744075" y="3064891"/>
            <a:ext cx="1880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Server direction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3E0BEA-3ACD-AF4B-B7F6-B0D6705D4755}"/>
              </a:ext>
            </a:extLst>
          </p:cNvPr>
          <p:cNvSpPr/>
          <p:nvPr/>
        </p:nvSpPr>
        <p:spPr>
          <a:xfrm>
            <a:off x="744075" y="3624434"/>
            <a:ext cx="1890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Rate adaptation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7684A8-BEFF-0E4F-B132-9CBD57A50199}"/>
              </a:ext>
            </a:extLst>
          </p:cNvPr>
          <p:cNvSpPr/>
          <p:nvPr/>
        </p:nvSpPr>
        <p:spPr>
          <a:xfrm>
            <a:off x="744075" y="4043670"/>
            <a:ext cx="5844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CC, reacting to loss/delay/ECN bit/INT (e.g., HPCC’19)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E5887-7646-A54B-BBF0-5C0115DB1D19}"/>
              </a:ext>
            </a:extLst>
          </p:cNvPr>
          <p:cNvSpPr/>
          <p:nvPr/>
        </p:nvSpPr>
        <p:spPr>
          <a:xfrm>
            <a:off x="744075" y="4437352"/>
            <a:ext cx="2212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Adaptive streaming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51CA48-8742-A646-83DF-F15D3C7B67BC}"/>
              </a:ext>
            </a:extLst>
          </p:cNvPr>
          <p:cNvSpPr/>
          <p:nvPr/>
        </p:nvSpPr>
        <p:spPr>
          <a:xfrm>
            <a:off x="744075" y="4812775"/>
            <a:ext cx="405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Lower-than-best-effort (e.g., LEDBAT)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24C3D4-1E9D-C24C-B3A7-A6AA51D79440}"/>
              </a:ext>
            </a:extLst>
          </p:cNvPr>
          <p:cNvSpPr/>
          <p:nvPr/>
        </p:nvSpPr>
        <p:spPr>
          <a:xfrm>
            <a:off x="744074" y="5223117"/>
            <a:ext cx="1746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Multi-path TCP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60C1EF-7F1D-C743-B783-9318D5903969}"/>
              </a:ext>
            </a:extLst>
          </p:cNvPr>
          <p:cNvSpPr/>
          <p:nvPr/>
        </p:nvSpPr>
        <p:spPr>
          <a:xfrm>
            <a:off x="744074" y="5537488"/>
            <a:ext cx="360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E39EE5-2424-BA49-96F1-77AEB03C625C}"/>
              </a:ext>
            </a:extLst>
          </p:cNvPr>
          <p:cNvSpPr/>
          <p:nvPr/>
        </p:nvSpPr>
        <p:spPr>
          <a:xfrm>
            <a:off x="6687025" y="2523115"/>
            <a:ext cx="3551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Network state in time; can delay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F677C5-C7B3-BE4A-802A-10D439712E9E}"/>
              </a:ext>
            </a:extLst>
          </p:cNvPr>
          <p:cNvSpPr/>
          <p:nvPr/>
        </p:nvSpPr>
        <p:spPr>
          <a:xfrm>
            <a:off x="6704306" y="2923225"/>
            <a:ext cx="4389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Path properties from client to potential servers; has multiple servers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F4A7EC-A303-884F-BC38-10D126A9237B}"/>
              </a:ext>
            </a:extLst>
          </p:cNvPr>
          <p:cNvSpPr/>
          <p:nvPr/>
        </p:nvSpPr>
        <p:spPr>
          <a:xfrm>
            <a:off x="6704306" y="3648432"/>
            <a:ext cx="2385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None/None/ECN/INT</a:t>
            </a:r>
          </a:p>
        </p:txBody>
      </p:sp>
    </p:spTree>
    <p:extLst>
      <p:ext uri="{BB962C8B-B14F-4D97-AF65-F5344CB8AC3E}">
        <p14:creationId xmlns:p14="http://schemas.microsoft.com/office/powerpoint/2010/main" val="23237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07FD3A-CA3E-594A-88EE-05AC3255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964" y="1361112"/>
            <a:ext cx="1270000" cy="95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F9FBB-D36B-4A4F-98D8-0BDAE1EF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74" y="85614"/>
            <a:ext cx="8562466" cy="970204"/>
          </a:xfrm>
        </p:spPr>
        <p:txBody>
          <a:bodyPr/>
          <a:lstStyle/>
          <a:p>
            <a:r>
              <a:rPr lang="en-US" sz="3600" dirty="0"/>
              <a:t>Despite Broad Capabilities, </a:t>
            </a:r>
            <a:br>
              <a:rPr lang="en-US" sz="3600" dirty="0"/>
            </a:br>
            <a:r>
              <a:rPr lang="en-US" sz="3600" dirty="0"/>
              <a:t>A Simple Gap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5AC2C-CE6B-3546-956D-4EF73C6FB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4" y="1055818"/>
            <a:ext cx="11040035" cy="533400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Collaborative, distributed, exa-scale data sciences [1]</a:t>
            </a:r>
          </a:p>
          <a:p>
            <a:pPr lvl="1"/>
            <a:r>
              <a:rPr lang="en-US" sz="2000" dirty="0"/>
              <a:t>Applications: LHC, LIGO, LSST, EHT …</a:t>
            </a:r>
          </a:p>
          <a:p>
            <a:pPr lvl="1"/>
            <a:r>
              <a:rPr lang="en-US" sz="2000" dirty="0"/>
              <a:t>Services</a:t>
            </a:r>
            <a:r>
              <a:rPr lang="en-US" sz="1800" dirty="0"/>
              <a:t> </a:t>
            </a:r>
          </a:p>
          <a:p>
            <a:pPr lvl="2"/>
            <a:r>
              <a:rPr lang="en-US" sz="1600" dirty="0"/>
              <a:t>Time-Block-Maximum Bandwidth</a:t>
            </a:r>
          </a:p>
          <a:p>
            <a:pPr lvl="3"/>
            <a:r>
              <a:rPr lang="en-US" sz="1400" dirty="0"/>
              <a:t>Application asks for a specific time block and would like to know (or provision) the maximum bandwidth available for a specific time period.</a:t>
            </a:r>
          </a:p>
          <a:p>
            <a:pPr lvl="2"/>
            <a:r>
              <a:rPr lang="en-US" sz="1600" dirty="0"/>
              <a:t>Bandwidth-Sliding-Window</a:t>
            </a:r>
          </a:p>
          <a:p>
            <a:pPr lvl="3"/>
            <a:r>
              <a:rPr lang="en-US" sz="1400" dirty="0"/>
              <a:t>Application asks for a specific bandwidth and duration and provides an acceptable time window.  For example, a request may be for 40 Gbps for a 10-hour time window, sometime in the next 3 days. </a:t>
            </a:r>
          </a:p>
          <a:p>
            <a:pPr lvl="2"/>
            <a:r>
              <a:rPr lang="en-US" sz="1600" dirty="0"/>
              <a:t>Time-Bandwidth-Product (TBP)</a:t>
            </a:r>
          </a:p>
          <a:p>
            <a:pPr lvl="3"/>
            <a:r>
              <a:rPr lang="en-US" sz="1400" dirty="0"/>
              <a:t>Application asks for “8 hours of transfer at 10Gbps” representing a TBP of </a:t>
            </a:r>
            <a:br>
              <a:rPr lang="en-US" sz="1400" dirty="0"/>
            </a:br>
            <a:r>
              <a:rPr lang="en-US" sz="1400" dirty="0"/>
              <a:t>36 </a:t>
            </a:r>
            <a:r>
              <a:rPr lang="en-US" sz="1400" dirty="0" err="1"/>
              <a:t>TBytes</a:t>
            </a:r>
            <a:r>
              <a:rPr lang="en-US" sz="1400" dirty="0"/>
              <a:t>. The user also specifies an acceptable time window, and other options </a:t>
            </a:r>
            <a:br>
              <a:rPr lang="en-US" sz="1400" dirty="0"/>
            </a:br>
            <a:r>
              <a:rPr lang="en-US" sz="1400" dirty="0"/>
              <a:t>such as “prefer the highest bandwidth rate available”, or the lowest. </a:t>
            </a:r>
          </a:p>
          <a:p>
            <a:pPr lvl="1"/>
            <a:r>
              <a:rPr lang="en-US" sz="2000" dirty="0"/>
              <a:t>Protocol outcomes</a:t>
            </a:r>
          </a:p>
          <a:p>
            <a:pPr lvl="2"/>
            <a:r>
              <a:rPr lang="en-US" sz="1600" dirty="0"/>
              <a:t>Immediate provision</a:t>
            </a:r>
          </a:p>
          <a:p>
            <a:pPr lvl="2"/>
            <a:r>
              <a:rPr lang="en-US" sz="1600" dirty="0"/>
              <a:t>What is Possible? </a:t>
            </a:r>
          </a:p>
          <a:p>
            <a:pPr lvl="2"/>
            <a:r>
              <a:rPr lang="en-US" sz="1600" dirty="0"/>
              <a:t>Negotiation</a:t>
            </a:r>
            <a:endParaRPr lang="en-US" sz="2000" dirty="0"/>
          </a:p>
          <a:p>
            <a:pPr lvl="2"/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38594-4DA0-7845-8408-13D7B1AD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082" y="3917814"/>
            <a:ext cx="3382947" cy="2160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232007-9AE4-D44F-AF21-752806D3F581}"/>
              </a:ext>
            </a:extLst>
          </p:cNvPr>
          <p:cNvSpPr/>
          <p:nvPr/>
        </p:nvSpPr>
        <p:spPr>
          <a:xfrm>
            <a:off x="651327" y="6214455"/>
            <a:ext cx="2961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0" dirty="0"/>
              <a:t>[1] http://</a:t>
            </a:r>
            <a:r>
              <a:rPr lang="en-US" sz="1600" baseline="0" dirty="0" err="1"/>
              <a:t>sense.es.net</a:t>
            </a:r>
            <a:r>
              <a:rPr lang="en-US" sz="1600" baseline="0" dirty="0"/>
              <a:t>/services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A5308-C234-6245-9A6C-00F56B51E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496" y="1508027"/>
            <a:ext cx="1028883" cy="668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53066-9A53-7A4A-AABE-5B6285229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062" y="1490394"/>
            <a:ext cx="1044721" cy="6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7EAC-1F40-CA4E-ABC2-D765F45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74" y="179743"/>
            <a:ext cx="8562466" cy="685800"/>
          </a:xfrm>
        </p:spPr>
        <p:txBody>
          <a:bodyPr/>
          <a:lstStyle/>
          <a:p>
            <a:r>
              <a:rPr lang="en-US" dirty="0"/>
              <a:t>Basic Challenge: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FE20-00AA-AD44-991F-452F9261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9" y="1250576"/>
            <a:ext cx="5435328" cy="5074024"/>
          </a:xfrm>
        </p:spPr>
        <p:txBody>
          <a:bodyPr/>
          <a:lstStyle/>
          <a:p>
            <a:r>
              <a:rPr lang="en-US" sz="2400" dirty="0"/>
              <a:t>Applications and networks can be designed with different objectives</a:t>
            </a:r>
          </a:p>
          <a:p>
            <a:pPr lvl="1"/>
            <a:r>
              <a:rPr lang="en-US" sz="2000" dirty="0"/>
              <a:t>Application: optimizes application’s utility</a:t>
            </a:r>
          </a:p>
          <a:p>
            <a:pPr lvl="1"/>
            <a:r>
              <a:rPr lang="en-US" sz="2000" dirty="0"/>
              <a:t>Network: optimizes network’s utility, enforces fairness, …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The end-to-end principle which mostly argues for the </a:t>
            </a:r>
            <a:r>
              <a:rPr lang="en-US" sz="2400" dirty="0">
                <a:solidFill>
                  <a:srgbClr val="C00000"/>
                </a:solidFill>
              </a:rPr>
              <a:t>minimization</a:t>
            </a:r>
            <a:r>
              <a:rPr lang="en-US" sz="2400" dirty="0"/>
              <a:t> of </a:t>
            </a:r>
            <a:br>
              <a:rPr lang="en-US" sz="2400" dirty="0"/>
            </a:br>
            <a:r>
              <a:rPr lang="en-US" sz="2400" dirty="0"/>
              <a:t>AA-networking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63EA11A-0166-8F44-9BAA-2F12394DED25}"/>
              </a:ext>
            </a:extLst>
          </p:cNvPr>
          <p:cNvSpPr>
            <a:spLocks/>
          </p:cNvSpPr>
          <p:nvPr/>
        </p:nvSpPr>
        <p:spPr bwMode="auto">
          <a:xfrm>
            <a:off x="6653777" y="4354885"/>
            <a:ext cx="4065352" cy="633973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baseline="0" dirty="0">
                <a:solidFill>
                  <a:schemeClr val="bg1"/>
                </a:solidFill>
                <a:cs typeface="Helvetica Neue Light" charset="0"/>
              </a:rPr>
              <a:t>AA-Network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B046CE9-F3E6-DA48-BBEB-6EE692401B16}"/>
              </a:ext>
            </a:extLst>
          </p:cNvPr>
          <p:cNvSpPr>
            <a:spLocks/>
          </p:cNvSpPr>
          <p:nvPr/>
        </p:nvSpPr>
        <p:spPr bwMode="auto">
          <a:xfrm>
            <a:off x="6548391" y="1927971"/>
            <a:ext cx="4170738" cy="667310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baseline="0" dirty="0">
                <a:solidFill>
                  <a:schemeClr val="bg1"/>
                </a:solidFill>
                <a:cs typeface="Helvetica Neue Light" charset="0"/>
              </a:rPr>
              <a:t>NA-Application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782ACC75-7051-A348-BD1D-35EE0E6C47B1}"/>
              </a:ext>
            </a:extLst>
          </p:cNvPr>
          <p:cNvSpPr/>
          <p:nvPr/>
        </p:nvSpPr>
        <p:spPr bwMode="auto">
          <a:xfrm>
            <a:off x="7575178" y="2838170"/>
            <a:ext cx="564776" cy="123707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E97720B9-7F1F-B140-87CA-1961DC5EC3E8}"/>
              </a:ext>
            </a:extLst>
          </p:cNvPr>
          <p:cNvSpPr/>
          <p:nvPr/>
        </p:nvSpPr>
        <p:spPr bwMode="auto">
          <a:xfrm rot="10800000">
            <a:off x="9054353" y="2878511"/>
            <a:ext cx="596153" cy="123707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1D054-12B6-5B48-869A-51A483B8053E}"/>
              </a:ext>
            </a:extLst>
          </p:cNvPr>
          <p:cNvSpPr/>
          <p:nvPr/>
        </p:nvSpPr>
        <p:spPr>
          <a:xfrm>
            <a:off x="6739693" y="2911666"/>
            <a:ext cx="8354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/>
              <a:t>Cap </a:t>
            </a:r>
            <a:br>
              <a:rPr lang="en-US" baseline="0" dirty="0"/>
            </a:br>
            <a:r>
              <a:rPr lang="en-US" baseline="0" dirty="0"/>
              <a:t>&amp;</a:t>
            </a:r>
            <a:br>
              <a:rPr lang="en-US" baseline="0" dirty="0"/>
            </a:br>
            <a:r>
              <a:rPr lang="en-US" baseline="0" dirty="0"/>
              <a:t>Info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091CDE-CBC7-0642-AC16-9CC99EEC5EFD}"/>
              </a:ext>
            </a:extLst>
          </p:cNvPr>
          <p:cNvSpPr/>
          <p:nvPr/>
        </p:nvSpPr>
        <p:spPr>
          <a:xfrm>
            <a:off x="9730306" y="2874918"/>
            <a:ext cx="8354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0" dirty="0"/>
              <a:t>Cap </a:t>
            </a:r>
            <a:br>
              <a:rPr lang="en-US" baseline="0" dirty="0"/>
            </a:br>
            <a:r>
              <a:rPr lang="en-US" baseline="0" dirty="0"/>
              <a:t>&amp;</a:t>
            </a:r>
            <a:br>
              <a:rPr lang="en-US" baseline="0" dirty="0"/>
            </a:br>
            <a:r>
              <a:rPr lang="en-US" baseline="0" dirty="0"/>
              <a:t>Info</a:t>
            </a:r>
          </a:p>
        </p:txBody>
      </p:sp>
    </p:spTree>
    <p:extLst>
      <p:ext uri="{BB962C8B-B14F-4D97-AF65-F5344CB8AC3E}">
        <p14:creationId xmlns:p14="http://schemas.microsoft.com/office/powerpoint/2010/main" val="92853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37CD9B9-016B-5344-BD98-E5109FB59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Simple Example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C7F119E-8906-7846-8AA3-F8188E9B5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0988" y="990600"/>
            <a:ext cx="5504331" cy="5334000"/>
          </a:xfrm>
        </p:spPr>
        <p:txBody>
          <a:bodyPr/>
          <a:lstStyle/>
          <a:p>
            <a:r>
              <a:rPr lang="en-US" altLang="en-US" sz="2400" dirty="0"/>
              <a:t>Application objective: optimize total throughput</a:t>
            </a:r>
          </a:p>
          <a:p>
            <a:pPr lvl="1"/>
            <a:r>
              <a:rPr lang="en-US" altLang="en-US" sz="2000" dirty="0"/>
              <a:t>Using a fluid model*, we can derive that: optimizing throughput </a:t>
            </a:r>
            <a:r>
              <a:rPr lang="en-US" altLang="en-US" sz="2000" b="1" dirty="0">
                <a:sym typeface="Symbol" pitchFamily="2" charset="2"/>
              </a:rPr>
              <a:t></a:t>
            </a:r>
            <a:r>
              <a:rPr lang="en-US" altLang="en-US" sz="2000" dirty="0"/>
              <a:t>    maximizing up/down link capacity usage</a:t>
            </a:r>
            <a:endParaRPr lang="en-US" altLang="en-US" sz="1400" dirty="0"/>
          </a:p>
          <a:p>
            <a:pPr lvl="1"/>
            <a:endParaRPr lang="en-US" altLang="en-US" dirty="0"/>
          </a:p>
        </p:txBody>
      </p:sp>
      <p:pic>
        <p:nvPicPr>
          <p:cNvPr id="436228" name="Picture 4">
            <a:extLst>
              <a:ext uri="{FF2B5EF4-FFF2-40B4-BE49-F238E27FC236}">
                <a16:creationId xmlns:a16="http://schemas.microsoft.com/office/drawing/2014/main" id="{020B5C05-63AB-3947-B0AE-A61740F4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31" y="5272379"/>
            <a:ext cx="1819572" cy="1108451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7A5C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F14A1A6C-2F45-9547-B934-B38AB5698D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157552"/>
              </p:ext>
            </p:extLst>
          </p:nvPr>
        </p:nvGraphicFramePr>
        <p:xfrm>
          <a:off x="2649365" y="3420035"/>
          <a:ext cx="2366000" cy="287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7" name="Equation" r:id="rId5" imgW="23990300" imgH="32181800" progId="Equation.3">
                  <p:embed/>
                </p:oleObj>
              </mc:Choice>
              <mc:Fallback>
                <p:oleObj name="Equation" r:id="rId5" imgW="23990300" imgH="32181800" progId="Equation.3">
                  <p:embed/>
                  <p:pic>
                    <p:nvPicPr>
                      <p:cNvPr id="437252" name="Object 2">
                        <a:extLst>
                          <a:ext uri="{FF2B5EF4-FFF2-40B4-BE49-F238E27FC236}">
                            <a16:creationId xmlns:a16="http://schemas.microsoft.com/office/drawing/2014/main" id="{F6DCF435-0C83-A644-98B9-DF8F2E880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365" y="3420035"/>
                        <a:ext cx="2366000" cy="287767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DE6DBCC-39B1-AA48-9E74-E0C68E13A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366" y="990600"/>
            <a:ext cx="5204058" cy="25459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j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j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r>
              <a:rPr lang="en-US" altLang="en-US" sz="2400" kern="0" baseline="0" dirty="0"/>
              <a:t>Network objective: minimize maximum link utilization (MLU)</a:t>
            </a:r>
          </a:p>
          <a:p>
            <a:pPr lvl="1"/>
            <a:r>
              <a:rPr lang="en-US" altLang="en-US" sz="1400" kern="0" baseline="0" dirty="0"/>
              <a:t>b</a:t>
            </a:r>
            <a:r>
              <a:rPr lang="en-US" altLang="en-US" sz="1400" kern="0" dirty="0"/>
              <a:t>e</a:t>
            </a:r>
            <a:r>
              <a:rPr lang="en-US" altLang="en-US" sz="1400" kern="0" baseline="0" dirty="0"/>
              <a:t>: background traffic volume on link e</a:t>
            </a:r>
          </a:p>
          <a:p>
            <a:pPr lvl="1"/>
            <a:r>
              <a:rPr lang="en-US" altLang="en-US" sz="1400" kern="0" baseline="0" dirty="0" err="1"/>
              <a:t>c</a:t>
            </a:r>
            <a:r>
              <a:rPr lang="en-US" altLang="en-US" sz="1400" kern="0" dirty="0" err="1"/>
              <a:t>e</a:t>
            </a:r>
            <a:r>
              <a:rPr lang="en-US" altLang="en-US" sz="1400" kern="0" baseline="0" dirty="0"/>
              <a:t>: capacity of link e</a:t>
            </a:r>
          </a:p>
          <a:p>
            <a:pPr lvl="1"/>
            <a:r>
              <a:rPr lang="en-US" altLang="en-US" sz="1400" kern="0" baseline="0" dirty="0" err="1"/>
              <a:t>I</a:t>
            </a:r>
            <a:r>
              <a:rPr lang="en-US" altLang="en-US" sz="1400" kern="0" dirty="0" err="1"/>
              <a:t>e</a:t>
            </a:r>
            <a:r>
              <a:rPr lang="en-US" altLang="en-US" sz="1400" kern="0" baseline="0" dirty="0"/>
              <a:t>(</a:t>
            </a:r>
            <a:r>
              <a:rPr lang="en-US" altLang="en-US" sz="1400" kern="0" baseline="0" dirty="0" err="1"/>
              <a:t>i,j</a:t>
            </a:r>
            <a:r>
              <a:rPr lang="en-US" altLang="en-US" sz="1400" kern="0" baseline="0" dirty="0"/>
              <a:t>) = 1 if link e is on the route from </a:t>
            </a:r>
            <a:r>
              <a:rPr lang="en-US" altLang="en-US" sz="1400" kern="0" baseline="0" dirty="0" err="1"/>
              <a:t>i</a:t>
            </a:r>
            <a:r>
              <a:rPr lang="en-US" altLang="en-US" sz="1400" kern="0" baseline="0" dirty="0"/>
              <a:t> to j</a:t>
            </a:r>
          </a:p>
          <a:p>
            <a:pPr lvl="1"/>
            <a:r>
              <a:rPr lang="en-US" altLang="en-US" sz="1400" kern="0" baseline="0" dirty="0" err="1"/>
              <a:t>t</a:t>
            </a:r>
            <a:r>
              <a:rPr lang="en-US" altLang="en-US" sz="1400" kern="0" baseline="30000" dirty="0" err="1"/>
              <a:t>k</a:t>
            </a:r>
            <a:r>
              <a:rPr lang="en-US" altLang="en-US" sz="1400" kern="0" baseline="0" dirty="0"/>
              <a:t> : a traffic demand matrix {</a:t>
            </a:r>
            <a:r>
              <a:rPr lang="en-US" altLang="en-US" sz="1400" kern="0" baseline="0" dirty="0" err="1"/>
              <a:t>t</a:t>
            </a:r>
            <a:r>
              <a:rPr lang="en-US" altLang="en-US" sz="1400" kern="0" baseline="30000" dirty="0" err="1"/>
              <a:t>k</a:t>
            </a:r>
            <a:r>
              <a:rPr lang="en-US" altLang="en-US" sz="1400" kern="0" dirty="0" err="1"/>
              <a:t>ij</a:t>
            </a:r>
            <a:r>
              <a:rPr lang="en-US" altLang="en-US" sz="1400" kern="0" baseline="0" dirty="0"/>
              <a:t>} for each pair of nodes (</a:t>
            </a:r>
            <a:r>
              <a:rPr lang="en-US" altLang="en-US" sz="1400" kern="0" baseline="0" dirty="0" err="1"/>
              <a:t>i,j</a:t>
            </a:r>
            <a:r>
              <a:rPr lang="en-US" altLang="en-US" sz="1400" kern="0" baseline="0" dirty="0"/>
              <a:t>)</a:t>
            </a:r>
          </a:p>
          <a:p>
            <a:pPr lvl="1"/>
            <a:endParaRPr lang="en-US" altLang="en-US" sz="1400" kern="0" baseline="0" dirty="0"/>
          </a:p>
          <a:p>
            <a:pPr lvl="1"/>
            <a:endParaRPr lang="en-US" altLang="en-US" kern="0" baseline="0" dirty="0"/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6E0015E-93AC-DF46-9C68-C2A4F569C9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038389"/>
              </p:ext>
            </p:extLst>
          </p:nvPr>
        </p:nvGraphicFramePr>
        <p:xfrm>
          <a:off x="5638800" y="3964550"/>
          <a:ext cx="4995956" cy="879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8" name="Equation" r:id="rId7" imgW="46520100" imgH="8191500" progId="Equation.3">
                  <p:embed/>
                </p:oleObj>
              </mc:Choice>
              <mc:Fallback>
                <p:oleObj name="Equation" r:id="rId7" imgW="46520100" imgH="8191500" progId="Equation.3">
                  <p:embed/>
                  <p:pic>
                    <p:nvPicPr>
                      <p:cNvPr id="416772" name="Object 2">
                        <a:extLst>
                          <a:ext uri="{FF2B5EF4-FFF2-40B4-BE49-F238E27FC236}">
                            <a16:creationId xmlns:a16="http://schemas.microsoft.com/office/drawing/2014/main" id="{36423422-7430-1D4C-86CA-313FB81EDD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964550"/>
                        <a:ext cx="4995956" cy="87985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id="{CE2356E2-5C37-5C43-9A72-515D5F77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883" y="3873319"/>
            <a:ext cx="2236432" cy="1011427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2DAF0D4-29E8-1248-8311-0E88EDE4D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200" y="3847873"/>
            <a:ext cx="3135670" cy="1036873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ED7680A-643D-FF41-B576-F8FFD511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270" y="3807531"/>
            <a:ext cx="3652730" cy="1143000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3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>
            <a:extLst>
              <a:ext uri="{FF2B5EF4-FFF2-40B4-BE49-F238E27FC236}">
                <a16:creationId xmlns:a16="http://schemas.microsoft.com/office/drawing/2014/main" id="{B240219A-ABF7-1B43-A75D-85198B524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3547" y="59532"/>
            <a:ext cx="8229600" cy="1139825"/>
          </a:xfrm>
        </p:spPr>
        <p:txBody>
          <a:bodyPr/>
          <a:lstStyle/>
          <a:p>
            <a:r>
              <a:rPr lang="en-US" altLang="en-US" sz="3600" dirty="0"/>
              <a:t>A Simple Example: System Formulation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5E2978C6-1AAE-5B40-A647-C76E43238B7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0988" y="1333943"/>
            <a:ext cx="10004612" cy="4838257"/>
          </a:xfrm>
        </p:spPr>
        <p:txBody>
          <a:bodyPr/>
          <a:lstStyle/>
          <a:p>
            <a:r>
              <a:rPr lang="en-US" altLang="en-US" sz="2800" dirty="0"/>
              <a:t>Combine the objectives of network  and applications</a:t>
            </a:r>
          </a:p>
        </p:txBody>
      </p:sp>
      <p:graphicFrame>
        <p:nvGraphicFramePr>
          <p:cNvPr id="416772" name="Object 2">
            <a:extLst>
              <a:ext uri="{FF2B5EF4-FFF2-40B4-BE49-F238E27FC236}">
                <a16:creationId xmlns:a16="http://schemas.microsoft.com/office/drawing/2014/main" id="{0D4DA172-C304-4A41-BD0D-34329FA06252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611564" y="2057401"/>
          <a:ext cx="5303837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1" name="Equation" r:id="rId4" imgW="46520100" imgH="8191500" progId="Equation.3">
                  <p:embed/>
                </p:oleObj>
              </mc:Choice>
              <mc:Fallback>
                <p:oleObj name="Equation" r:id="rId4" imgW="46520100" imgH="8191500" progId="Equation.3">
                  <p:embed/>
                  <p:pic>
                    <p:nvPicPr>
                      <p:cNvPr id="416772" name="Object 2">
                        <a:extLst>
                          <a:ext uri="{FF2B5EF4-FFF2-40B4-BE49-F238E27FC236}">
                            <a16:creationId xmlns:a16="http://schemas.microsoft.com/office/drawing/2014/main" id="{0D4DA172-C304-4A41-BD0D-34329FA06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4" y="2057401"/>
                        <a:ext cx="5303837" cy="842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2376" name="Object 3">
            <a:extLst>
              <a:ext uri="{FF2B5EF4-FFF2-40B4-BE49-F238E27FC236}">
                <a16:creationId xmlns:a16="http://schemas.microsoft.com/office/drawing/2014/main" id="{318D04C1-59D8-1E49-B4CF-9AE4FD13B26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264275" y="2965450"/>
          <a:ext cx="2552700" cy="305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2" name="Equation" r:id="rId6" imgW="24282400" imgH="32181800" progId="Equation.3">
                  <p:embed/>
                </p:oleObj>
              </mc:Choice>
              <mc:Fallback>
                <p:oleObj name="Equation" r:id="rId6" imgW="24282400" imgH="32181800" progId="Equation.3">
                  <p:embed/>
                  <p:pic>
                    <p:nvPicPr>
                      <p:cNvPr id="442376" name="Object 3">
                        <a:extLst>
                          <a:ext uri="{FF2B5EF4-FFF2-40B4-BE49-F238E27FC236}">
                            <a16:creationId xmlns:a16="http://schemas.microsoft.com/office/drawing/2014/main" id="{318D04C1-59D8-1E49-B4CF-9AE4FD13B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4275" y="2965450"/>
                        <a:ext cx="2552700" cy="3054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2378" name="Rectangle 10">
            <a:extLst>
              <a:ext uri="{FF2B5EF4-FFF2-40B4-BE49-F238E27FC236}">
                <a16:creationId xmlns:a16="http://schemas.microsoft.com/office/drawing/2014/main" id="{23117B15-DCA8-034B-A142-74B04AE3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3048000"/>
            <a:ext cx="2651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>
                <a:latin typeface="Comic Sans MS" panose="030F0902030302020204" pitchFamily="66" charset="0"/>
              </a:rPr>
              <a:t>s.t., for any k,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58FF7E95-79FF-C249-8BD1-E58E40E8C896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4351338"/>
            <a:ext cx="3124200" cy="1668462"/>
            <a:chOff x="144" y="2688"/>
            <a:chExt cx="1968" cy="1051"/>
          </a:xfrm>
        </p:grpSpPr>
        <p:sp>
          <p:nvSpPr>
            <p:cNvPr id="5135" name="Oval 7">
              <a:extLst>
                <a:ext uri="{FF2B5EF4-FFF2-40B4-BE49-F238E27FC236}">
                  <a16:creationId xmlns:a16="http://schemas.microsoft.com/office/drawing/2014/main" id="{41B6C0CC-7BD9-FD4C-BC7B-434452673E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7782">
              <a:off x="144" y="2688"/>
              <a:ext cx="1837" cy="105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Text Box 8">
              <a:extLst>
                <a:ext uri="{FF2B5EF4-FFF2-40B4-BE49-F238E27FC236}">
                  <a16:creationId xmlns:a16="http://schemas.microsoft.com/office/drawing/2014/main" id="{06F2D3CE-7ACE-0E47-90F9-645AF47CB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3294"/>
              <a:ext cx="34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Comic Sans MS" panose="030F0902030302020204" pitchFamily="66" charset="0"/>
                </a:rPr>
                <a:t>T</a:t>
              </a:r>
              <a:r>
                <a:rPr lang="en-US" altLang="en-US" baseline="30000">
                  <a:latin typeface="Comic Sans MS" panose="030F0902030302020204" pitchFamily="66" charset="0"/>
                </a:rPr>
                <a:t>k</a:t>
              </a:r>
            </a:p>
          </p:txBody>
        </p:sp>
        <p:sp>
          <p:nvSpPr>
            <p:cNvPr id="5137" name="Oval 9">
              <a:extLst>
                <a:ext uri="{FF2B5EF4-FFF2-40B4-BE49-F238E27FC236}">
                  <a16:creationId xmlns:a16="http://schemas.microsoft.com/office/drawing/2014/main" id="{25F9E4DE-CC6E-F841-8D07-9DA76B63F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3173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8" name="Oval 10">
              <a:extLst>
                <a:ext uri="{FF2B5EF4-FFF2-40B4-BE49-F238E27FC236}">
                  <a16:creationId xmlns:a16="http://schemas.microsoft.com/office/drawing/2014/main" id="{A19A124D-02C2-3343-8911-1150636C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0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9" name="Oval 11">
              <a:extLst>
                <a:ext uri="{FF2B5EF4-FFF2-40B4-BE49-F238E27FC236}">
                  <a16:creationId xmlns:a16="http://schemas.microsoft.com/office/drawing/2014/main" id="{4FDD293E-3B10-DC4C-8894-A26166055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3533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0" name="Oval 12">
              <a:extLst>
                <a:ext uri="{FF2B5EF4-FFF2-40B4-BE49-F238E27FC236}">
                  <a16:creationId xmlns:a16="http://schemas.microsoft.com/office/drawing/2014/main" id="{AF6A0C82-6BAE-BC46-9EE7-7621CDB59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976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5141" name="Group 13">
              <a:extLst>
                <a:ext uri="{FF2B5EF4-FFF2-40B4-BE49-F238E27FC236}">
                  <a16:creationId xmlns:a16="http://schemas.microsoft.com/office/drawing/2014/main" id="{BF5C9B2A-22F5-B44A-959A-2E0FFFAF5F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169"/>
              <a:ext cx="323" cy="265"/>
              <a:chOff x="1968" y="3072"/>
              <a:chExt cx="336" cy="247"/>
            </a:xfrm>
          </p:grpSpPr>
          <p:sp>
            <p:nvSpPr>
              <p:cNvPr id="5142" name="Oval 14">
                <a:extLst>
                  <a:ext uri="{FF2B5EF4-FFF2-40B4-BE49-F238E27FC236}">
                    <a16:creationId xmlns:a16="http://schemas.microsoft.com/office/drawing/2014/main" id="{8EA97055-8055-7C4E-B234-1265CA40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072"/>
                <a:ext cx="192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43" name="Text Box 15">
                <a:extLst>
                  <a:ext uri="{FF2B5EF4-FFF2-40B4-BE49-F238E27FC236}">
                    <a16:creationId xmlns:a16="http://schemas.microsoft.com/office/drawing/2014/main" id="{C9982D08-FCB9-0C43-A336-21AB5D3C0C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3120"/>
                <a:ext cx="288" cy="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>
                    <a:latin typeface="Comic Sans MS" panose="030F0902030302020204" pitchFamily="66" charset="0"/>
                  </a:rPr>
                  <a:t>t</a:t>
                </a:r>
                <a:r>
                  <a:rPr lang="en-US" altLang="en-US" baseline="30000">
                    <a:latin typeface="Comic Sans MS" panose="030F0902030302020204" pitchFamily="66" charset="0"/>
                  </a:rPr>
                  <a:t>k</a:t>
                </a:r>
              </a:p>
            </p:txBody>
          </p:sp>
        </p:grpSp>
      </p:grpSp>
      <p:grpSp>
        <p:nvGrpSpPr>
          <p:cNvPr id="4" name="Group 32">
            <a:extLst>
              <a:ext uri="{FF2B5EF4-FFF2-40B4-BE49-F238E27FC236}">
                <a16:creationId xmlns:a16="http://schemas.microsoft.com/office/drawing/2014/main" id="{59C912DF-9437-7B4F-B16C-DD568E67BE11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505200"/>
            <a:ext cx="2292350" cy="1081088"/>
            <a:chOff x="1244" y="2487"/>
            <a:chExt cx="1444" cy="681"/>
          </a:xfrm>
        </p:grpSpPr>
        <p:sp>
          <p:nvSpPr>
            <p:cNvPr id="5129" name="Oval 7">
              <a:extLst>
                <a:ext uri="{FF2B5EF4-FFF2-40B4-BE49-F238E27FC236}">
                  <a16:creationId xmlns:a16="http://schemas.microsoft.com/office/drawing/2014/main" id="{7FEBA581-8BDB-8243-99FB-5BEB878D00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7782">
              <a:off x="1244" y="2487"/>
              <a:ext cx="1108" cy="6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0" name="Text Box 8">
              <a:extLst>
                <a:ext uri="{FF2B5EF4-FFF2-40B4-BE49-F238E27FC236}">
                  <a16:creationId xmlns:a16="http://schemas.microsoft.com/office/drawing/2014/main" id="{0130A8AC-2969-984C-ABF3-C3EADD9E9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2496"/>
              <a:ext cx="34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Comic Sans MS" panose="030F0902030302020204" pitchFamily="66" charset="0"/>
                </a:rPr>
                <a:t>T</a:t>
              </a:r>
              <a:r>
                <a:rPr lang="en-US" altLang="en-US" baseline="30000">
                  <a:latin typeface="Comic Sans MS" panose="030F0902030302020204" pitchFamily="66" charset="0"/>
                </a:rPr>
                <a:t>1</a:t>
              </a:r>
            </a:p>
          </p:txBody>
        </p:sp>
        <p:sp>
          <p:nvSpPr>
            <p:cNvPr id="5131" name="Oval 9">
              <a:extLst>
                <a:ext uri="{FF2B5EF4-FFF2-40B4-BE49-F238E27FC236}">
                  <a16:creationId xmlns:a16="http://schemas.microsoft.com/office/drawing/2014/main" id="{BBDE5C8F-7FF7-5842-919A-AEB4B3531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880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2" name="Oval 10">
              <a:extLst>
                <a:ext uri="{FF2B5EF4-FFF2-40B4-BE49-F238E27FC236}">
                  <a16:creationId xmlns:a16="http://schemas.microsoft.com/office/drawing/2014/main" id="{3A732391-103B-FF44-A7BF-E47BAB20A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88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3" name="Oval 11">
              <a:extLst>
                <a:ext uri="{FF2B5EF4-FFF2-40B4-BE49-F238E27FC236}">
                  <a16:creationId xmlns:a16="http://schemas.microsoft.com/office/drawing/2014/main" id="{0226498D-9517-9941-A78A-339A1CB16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928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4" name="Oval 12">
              <a:extLst>
                <a:ext uri="{FF2B5EF4-FFF2-40B4-BE49-F238E27FC236}">
                  <a16:creationId xmlns:a16="http://schemas.microsoft.com/office/drawing/2014/main" id="{ECC2F556-E52D-EC44-BA07-36995FA52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84"/>
              <a:ext cx="185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078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>
            <a:extLst>
              <a:ext uri="{FF2B5EF4-FFF2-40B4-BE49-F238E27FC236}">
                <a16:creationId xmlns:a16="http://schemas.microsoft.com/office/drawing/2014/main" id="{8DE85273-5C1B-584C-B17E-E90EBAD44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Why Hard: Constraints Couple Net/App</a:t>
            </a:r>
          </a:p>
        </p:txBody>
      </p:sp>
      <p:graphicFrame>
        <p:nvGraphicFramePr>
          <p:cNvPr id="422916" name="Object 2">
            <a:extLst>
              <a:ext uri="{FF2B5EF4-FFF2-40B4-BE49-F238E27FC236}">
                <a16:creationId xmlns:a16="http://schemas.microsoft.com/office/drawing/2014/main" id="{ECE657B6-2BC6-F443-B8A5-796C11100C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8500" y="1600201"/>
          <a:ext cx="459898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7" name="Equation" r:id="rId4" imgW="49733200" imgH="8191500" progId="Equation.3">
                  <p:embed/>
                </p:oleObj>
              </mc:Choice>
              <mc:Fallback>
                <p:oleObj name="Equation" r:id="rId4" imgW="49733200" imgH="8191500" progId="Equation.3">
                  <p:embed/>
                  <p:pic>
                    <p:nvPicPr>
                      <p:cNvPr id="422916" name="Object 2">
                        <a:extLst>
                          <a:ext uri="{FF2B5EF4-FFF2-40B4-BE49-F238E27FC236}">
                            <a16:creationId xmlns:a16="http://schemas.microsoft.com/office/drawing/2014/main" id="{ECE657B6-2BC6-F443-B8A5-796C11100C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0" y="1600201"/>
                        <a:ext cx="4598988" cy="720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917" name="Object 3">
            <a:extLst>
              <a:ext uri="{FF2B5EF4-FFF2-40B4-BE49-F238E27FC236}">
                <a16:creationId xmlns:a16="http://schemas.microsoft.com/office/drawing/2014/main" id="{B99AD62E-91A6-CA44-A9B8-833CA468F8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2743200"/>
          <a:ext cx="457200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8" name="Equation" r:id="rId6" imgW="53251100" imgH="17843500" progId="Equation.3">
                  <p:embed/>
                </p:oleObj>
              </mc:Choice>
              <mc:Fallback>
                <p:oleObj name="Equation" r:id="rId6" imgW="53251100" imgH="17843500" progId="Equation.3">
                  <p:embed/>
                  <p:pic>
                    <p:nvPicPr>
                      <p:cNvPr id="422917" name="Object 3">
                        <a:extLst>
                          <a:ext uri="{FF2B5EF4-FFF2-40B4-BE49-F238E27FC236}">
                            <a16:creationId xmlns:a16="http://schemas.microsoft.com/office/drawing/2014/main" id="{B99AD62E-91A6-CA44-A9B8-833CA468F8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743200"/>
                        <a:ext cx="4572000" cy="1430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tx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918" name="AutoShape 6">
            <a:extLst>
              <a:ext uri="{FF2B5EF4-FFF2-40B4-BE49-F238E27FC236}">
                <a16:creationId xmlns:a16="http://schemas.microsoft.com/office/drawing/2014/main" id="{7806DDCF-6A20-014D-BF2A-F89696D8CF9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62200" y="2438400"/>
            <a:ext cx="1219200" cy="1371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69" name="Rectangle 9">
            <a:extLst>
              <a:ext uri="{FF2B5EF4-FFF2-40B4-BE49-F238E27FC236}">
                <a16:creationId xmlns:a16="http://schemas.microsoft.com/office/drawing/2014/main" id="{9C3619F2-9D6E-EB43-83D3-AC86AC204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24200"/>
            <a:ext cx="3505200" cy="609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F3248DD1-13A6-2444-9D4C-C6597E8A7288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1676401"/>
            <a:ext cx="2133600" cy="1433513"/>
            <a:chOff x="4320" y="1200"/>
            <a:chExt cx="1344" cy="903"/>
          </a:xfrm>
        </p:grpSpPr>
        <p:sp>
          <p:nvSpPr>
            <p:cNvPr id="7180" name="AutoShape 13">
              <a:extLst>
                <a:ext uri="{FF2B5EF4-FFF2-40B4-BE49-F238E27FC236}">
                  <a16:creationId xmlns:a16="http://schemas.microsoft.com/office/drawing/2014/main" id="{53464685-32C4-9C48-B746-2BA0C80B4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00"/>
              <a:ext cx="1344" cy="903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noFill/>
            <a:ln w="762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1" name="Text Box 12">
              <a:extLst>
                <a:ext uri="{FF2B5EF4-FFF2-40B4-BE49-F238E27FC236}">
                  <a16:creationId xmlns:a16="http://schemas.microsoft.com/office/drawing/2014/main" id="{C9B0F6D2-19B6-914E-9FBC-32CB3B5B0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238"/>
              <a:ext cx="129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Constraints couple network/applications together!</a:t>
              </a:r>
            </a:p>
          </p:txBody>
        </p:sp>
      </p:grpSp>
      <p:sp>
        <p:nvSpPr>
          <p:cNvPr id="450587" name="Oval 27">
            <a:extLst>
              <a:ext uri="{FF2B5EF4-FFF2-40B4-BE49-F238E27FC236}">
                <a16:creationId xmlns:a16="http://schemas.microsoft.com/office/drawing/2014/main" id="{1C58815B-5EAC-3949-BCFC-9BA95F1E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124200"/>
            <a:ext cx="381000" cy="533400"/>
          </a:xfrm>
          <a:prstGeom prst="ellipse">
            <a:avLst/>
          </a:prstGeom>
          <a:noFill/>
          <a:ln w="762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88" name="Oval 28">
            <a:extLst>
              <a:ext uri="{FF2B5EF4-FFF2-40B4-BE49-F238E27FC236}">
                <a16:creationId xmlns:a16="http://schemas.microsoft.com/office/drawing/2014/main" id="{EBA68FE9-6366-E241-8454-ECFB900D3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124200"/>
            <a:ext cx="990600" cy="609600"/>
          </a:xfrm>
          <a:prstGeom prst="ellipse">
            <a:avLst/>
          </a:prstGeom>
          <a:noFill/>
          <a:ln w="762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89" name="Oval 29">
            <a:extLst>
              <a:ext uri="{FF2B5EF4-FFF2-40B4-BE49-F238E27FC236}">
                <a16:creationId xmlns:a16="http://schemas.microsoft.com/office/drawing/2014/main" id="{6BF68B6A-866A-6942-982A-11DF1D245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200400"/>
            <a:ext cx="381000" cy="533400"/>
          </a:xfrm>
          <a:prstGeom prst="ellipse">
            <a:avLst/>
          </a:prstGeom>
          <a:noFill/>
          <a:ln w="762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90" name="Oval 30">
            <a:extLst>
              <a:ext uri="{FF2B5EF4-FFF2-40B4-BE49-F238E27FC236}">
                <a16:creationId xmlns:a16="http://schemas.microsoft.com/office/drawing/2014/main" id="{14CEFD4F-E43D-9246-8759-391FEAB92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71800"/>
            <a:ext cx="304800" cy="838200"/>
          </a:xfrm>
          <a:prstGeom prst="ellipse">
            <a:avLst/>
          </a:prstGeom>
          <a:noFill/>
          <a:ln w="76200" algn="ctr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3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0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0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8" grpId="0" animBg="1"/>
      <p:bldP spid="450569" grpId="0" animBg="1"/>
      <p:bldP spid="450587" grpId="0" animBg="1"/>
      <p:bldP spid="450588" grpId="0" animBg="1"/>
      <p:bldP spid="450589" grpId="0" animBg="1"/>
      <p:bldP spid="4505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>
            <a:extLst>
              <a:ext uri="{FF2B5EF4-FFF2-40B4-BE49-F238E27FC236}">
                <a16:creationId xmlns:a16="http://schemas.microsoft.com/office/drawing/2014/main" id="{85E5C0F1-D980-874E-AF9B-7C61C9A29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Solution Architecture: </a:t>
            </a:r>
            <a:br>
              <a:rPr lang="en-US" altLang="en-US" sz="3600" dirty="0"/>
            </a:br>
            <a:r>
              <a:rPr lang="en-US" altLang="en-US" sz="3600" dirty="0"/>
              <a:t>Decouple Network and Application</a:t>
            </a:r>
          </a:p>
        </p:txBody>
      </p:sp>
      <p:graphicFrame>
        <p:nvGraphicFramePr>
          <p:cNvPr id="422916" name="Object 2">
            <a:extLst>
              <a:ext uri="{FF2B5EF4-FFF2-40B4-BE49-F238E27FC236}">
                <a16:creationId xmlns:a16="http://schemas.microsoft.com/office/drawing/2014/main" id="{0887850C-D46A-394B-BD4F-CFE86AED8E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163942"/>
              </p:ext>
            </p:extLst>
          </p:nvPr>
        </p:nvGraphicFramePr>
        <p:xfrm>
          <a:off x="1968500" y="1828800"/>
          <a:ext cx="459898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8" name="Equation" r:id="rId4" imgW="49733200" imgH="8191500" progId="Equation.3">
                  <p:embed/>
                </p:oleObj>
              </mc:Choice>
              <mc:Fallback>
                <p:oleObj name="Equation" r:id="rId4" imgW="49733200" imgH="8191500" progId="Equation.3">
                  <p:embed/>
                  <p:pic>
                    <p:nvPicPr>
                      <p:cNvPr id="422916" name="Object 2">
                        <a:extLst>
                          <a:ext uri="{FF2B5EF4-FFF2-40B4-BE49-F238E27FC236}">
                            <a16:creationId xmlns:a16="http://schemas.microsoft.com/office/drawing/2014/main" id="{0887850C-D46A-394B-BD4F-CFE86AED8E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0" y="1828800"/>
                        <a:ext cx="4598988" cy="720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917" name="Object 3">
            <a:extLst>
              <a:ext uri="{FF2B5EF4-FFF2-40B4-BE49-F238E27FC236}">
                <a16:creationId xmlns:a16="http://schemas.microsoft.com/office/drawing/2014/main" id="{747993B6-201B-BB49-AEE9-B9E3E8048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574766"/>
              </p:ext>
            </p:extLst>
          </p:nvPr>
        </p:nvGraphicFramePr>
        <p:xfrm>
          <a:off x="3657600" y="2971799"/>
          <a:ext cx="457200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9" name="Equation" r:id="rId6" imgW="53251100" imgH="17843500" progId="Equation.3">
                  <p:embed/>
                </p:oleObj>
              </mc:Choice>
              <mc:Fallback>
                <p:oleObj name="Equation" r:id="rId6" imgW="53251100" imgH="17843500" progId="Equation.3">
                  <p:embed/>
                  <p:pic>
                    <p:nvPicPr>
                      <p:cNvPr id="422917" name="Object 3">
                        <a:extLst>
                          <a:ext uri="{FF2B5EF4-FFF2-40B4-BE49-F238E27FC236}">
                            <a16:creationId xmlns:a16="http://schemas.microsoft.com/office/drawing/2014/main" id="{747993B6-201B-BB49-AEE9-B9E3E8048A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971799"/>
                        <a:ext cx="4572000" cy="1430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tx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AutoShape 6">
            <a:extLst>
              <a:ext uri="{FF2B5EF4-FFF2-40B4-BE49-F238E27FC236}">
                <a16:creationId xmlns:a16="http://schemas.microsoft.com/office/drawing/2014/main" id="{AF401C8C-9ECE-8A4B-814F-D9ED93300A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62200" y="2666999"/>
            <a:ext cx="1219200" cy="1371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Text Box 8">
            <a:extLst>
              <a:ext uri="{FF2B5EF4-FFF2-40B4-BE49-F238E27FC236}">
                <a16:creationId xmlns:a16="http://schemas.microsoft.com/office/drawing/2014/main" id="{AE9CBF53-FEAA-9149-97B9-E9BFC41D5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276600"/>
            <a:ext cx="672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aseline="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  <a:r>
              <a:rPr lang="en-US" altLang="en-US" sz="32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endParaRPr lang="en-US" altLang="en-US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199" name="Group 10">
            <a:extLst>
              <a:ext uri="{FF2B5EF4-FFF2-40B4-BE49-F238E27FC236}">
                <a16:creationId xmlns:a16="http://schemas.microsoft.com/office/drawing/2014/main" id="{506F07B2-D040-114B-B13A-834F7DC46621}"/>
              </a:ext>
            </a:extLst>
          </p:cNvPr>
          <p:cNvGrpSpPr>
            <a:grpSpLocks/>
          </p:cNvGrpSpPr>
          <p:nvPr/>
        </p:nvGrpSpPr>
        <p:grpSpPr bwMode="auto">
          <a:xfrm>
            <a:off x="8458200" y="1981200"/>
            <a:ext cx="2133600" cy="1128713"/>
            <a:chOff x="4320" y="1200"/>
            <a:chExt cx="1344" cy="903"/>
          </a:xfrm>
        </p:grpSpPr>
        <p:sp>
          <p:nvSpPr>
            <p:cNvPr id="8210" name="AutoShape 11">
              <a:extLst>
                <a:ext uri="{FF2B5EF4-FFF2-40B4-BE49-F238E27FC236}">
                  <a16:creationId xmlns:a16="http://schemas.microsoft.com/office/drawing/2014/main" id="{BC937ED3-9DA8-0240-B1BD-C20F857E1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00"/>
              <a:ext cx="1344" cy="903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noFill/>
            <a:ln w="762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 baseline="0"/>
            </a:p>
          </p:txBody>
        </p:sp>
        <p:sp>
          <p:nvSpPr>
            <p:cNvPr id="8211" name="Text Box 12">
              <a:extLst>
                <a:ext uri="{FF2B5EF4-FFF2-40B4-BE49-F238E27FC236}">
                  <a16:creationId xmlns:a16="http://schemas.microsoft.com/office/drawing/2014/main" id="{C6936876-8196-E04D-8517-AB9448232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238"/>
              <a:ext cx="1299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aseline="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Introduce </a:t>
              </a:r>
              <a:r>
                <a:rPr lang="en-US" altLang="en-US" sz="2000" baseline="0" dirty="0" err="1">
                  <a:solidFill>
                    <a:srgbClr val="FF0000"/>
                  </a:solidFill>
                  <a:latin typeface="Comic Sans MS" panose="030F0902030302020204" pitchFamily="66" charset="0"/>
                </a:rPr>
                <a:t>p</a:t>
              </a:r>
              <a:r>
                <a:rPr lang="en-US" altLang="en-US" sz="2000" dirty="0" err="1">
                  <a:solidFill>
                    <a:srgbClr val="FF0000"/>
                  </a:solidFill>
                  <a:latin typeface="Comic Sans MS" panose="030F0902030302020204" pitchFamily="66" charset="0"/>
                </a:rPr>
                <a:t>e</a:t>
              </a:r>
              <a:r>
                <a:rPr lang="en-US" altLang="en-US" sz="2000" baseline="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to decouple the constraints</a:t>
              </a:r>
            </a:p>
          </p:txBody>
        </p:sp>
      </p:grpSp>
      <p:grpSp>
        <p:nvGrpSpPr>
          <p:cNvPr id="8200" name="Group 13">
            <a:extLst>
              <a:ext uri="{FF2B5EF4-FFF2-40B4-BE49-F238E27FC236}">
                <a16:creationId xmlns:a16="http://schemas.microsoft.com/office/drawing/2014/main" id="{793EBB75-6A6F-4845-ADEE-B4E87FFAFA4F}"/>
              </a:ext>
            </a:extLst>
          </p:cNvPr>
          <p:cNvGrpSpPr>
            <a:grpSpLocks/>
          </p:cNvGrpSpPr>
          <p:nvPr/>
        </p:nvGrpSpPr>
        <p:grpSpPr bwMode="auto">
          <a:xfrm>
            <a:off x="6629401" y="1600198"/>
            <a:ext cx="1920875" cy="825500"/>
            <a:chOff x="3216" y="864"/>
            <a:chExt cx="1210" cy="520"/>
          </a:xfrm>
        </p:grpSpPr>
        <p:sp>
          <p:nvSpPr>
            <p:cNvPr id="8201" name="Oval 7">
              <a:extLst>
                <a:ext uri="{FF2B5EF4-FFF2-40B4-BE49-F238E27FC236}">
                  <a16:creationId xmlns:a16="http://schemas.microsoft.com/office/drawing/2014/main" id="{915BF1D9-EBF9-5141-BA1F-9BC012CEEA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27782">
              <a:off x="3216" y="864"/>
              <a:ext cx="1210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2" name="Text Box 8">
              <a:extLst>
                <a:ext uri="{FF2B5EF4-FFF2-40B4-BE49-F238E27FC236}">
                  <a16:creationId xmlns:a16="http://schemas.microsoft.com/office/drawing/2014/main" id="{95F083AD-5060-974B-BE20-7C8EBCE78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" y="1248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>
                  <a:latin typeface="Comic Sans MS" panose="030F0902030302020204" pitchFamily="66" charset="0"/>
                </a:rPr>
                <a:t>T</a:t>
              </a:r>
              <a:r>
                <a:rPr lang="en-US" altLang="en-US" sz="1200" baseline="30000">
                  <a:latin typeface="Comic Sans MS" panose="030F0902030302020204" pitchFamily="66" charset="0"/>
                </a:rPr>
                <a:t>k</a:t>
              </a:r>
            </a:p>
          </p:txBody>
        </p:sp>
        <p:sp>
          <p:nvSpPr>
            <p:cNvPr id="8203" name="Oval 9">
              <a:extLst>
                <a:ext uri="{FF2B5EF4-FFF2-40B4-BE49-F238E27FC236}">
                  <a16:creationId xmlns:a16="http://schemas.microsoft.com/office/drawing/2014/main" id="{2217CE8D-1EA8-6742-8344-5F545626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1086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4" name="Oval 10">
              <a:extLst>
                <a:ext uri="{FF2B5EF4-FFF2-40B4-BE49-F238E27FC236}">
                  <a16:creationId xmlns:a16="http://schemas.microsoft.com/office/drawing/2014/main" id="{8AE759FA-E466-9045-8287-F1A9329FD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952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5" name="Oval 11">
              <a:extLst>
                <a:ext uri="{FF2B5EF4-FFF2-40B4-BE49-F238E27FC236}">
                  <a16:creationId xmlns:a16="http://schemas.microsoft.com/office/drawing/2014/main" id="{DB42EB8F-DD22-864B-B7C3-3FD50719E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1250"/>
              <a:ext cx="121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06" name="Oval 12">
              <a:extLst>
                <a:ext uri="{FF2B5EF4-FFF2-40B4-BE49-F238E27FC236}">
                  <a16:creationId xmlns:a16="http://schemas.microsoft.com/office/drawing/2014/main" id="{A1DF1C7A-756D-624F-8C62-1E465660B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996"/>
              <a:ext cx="122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8207" name="Group 13">
              <a:extLst>
                <a:ext uri="{FF2B5EF4-FFF2-40B4-BE49-F238E27FC236}">
                  <a16:creationId xmlns:a16="http://schemas.microsoft.com/office/drawing/2014/main" id="{9C27046D-EF6C-2941-9E5F-7358D95C7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" y="1082"/>
              <a:ext cx="212" cy="140"/>
              <a:chOff x="1968" y="3072"/>
              <a:chExt cx="336" cy="286"/>
            </a:xfrm>
          </p:grpSpPr>
          <p:sp>
            <p:nvSpPr>
              <p:cNvPr id="8208" name="Oval 14">
                <a:extLst>
                  <a:ext uri="{FF2B5EF4-FFF2-40B4-BE49-F238E27FC236}">
                    <a16:creationId xmlns:a16="http://schemas.microsoft.com/office/drawing/2014/main" id="{F798A0C6-1875-204B-B1C0-216ED6251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072"/>
                <a:ext cx="192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09" name="Text Box 15">
                <a:extLst>
                  <a:ext uri="{FF2B5EF4-FFF2-40B4-BE49-F238E27FC236}">
                    <a16:creationId xmlns:a16="http://schemas.microsoft.com/office/drawing/2014/main" id="{9C5939D4-EBAB-5644-B8A2-C4D8BDD31D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3121"/>
                <a:ext cx="28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900">
                    <a:latin typeface="Comic Sans MS" panose="030F0902030302020204" pitchFamily="66" charset="0"/>
                  </a:rPr>
                  <a:t>t</a:t>
                </a:r>
                <a:r>
                  <a:rPr lang="en-US" altLang="en-US" sz="900" baseline="30000">
                    <a:latin typeface="Comic Sans MS" panose="030F0902030302020204" pitchFamily="66" charset="0"/>
                  </a:rPr>
                  <a:t>k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1482842-6390-AD49-99D5-9B4F0849AD43}"/>
              </a:ext>
            </a:extLst>
          </p:cNvPr>
          <p:cNvSpPr/>
          <p:nvPr/>
        </p:nvSpPr>
        <p:spPr>
          <a:xfrm>
            <a:off x="1085710" y="4306018"/>
            <a:ext cx="8403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6E7BBD"/>
              </a:buClr>
              <a:buFontTx/>
              <a:buChar char="•"/>
            </a:pPr>
            <a:r>
              <a:rPr lang="en-US" altLang="en-US" kern="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dual variable </a:t>
            </a:r>
            <a:r>
              <a:rPr lang="en-US" altLang="en-US" kern="0" baseline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altLang="en-US" kern="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US" altLang="en-US" kern="0" baseline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(≥ 0) for the inequality of each link e, and dual finite condition</a:t>
            </a:r>
          </a:p>
        </p:txBody>
      </p:sp>
      <p:graphicFrame>
        <p:nvGraphicFramePr>
          <p:cNvPr id="22" name="Object 3">
            <a:extLst>
              <a:ext uri="{FF2B5EF4-FFF2-40B4-BE49-F238E27FC236}">
                <a16:creationId xmlns:a16="http://schemas.microsoft.com/office/drawing/2014/main" id="{59B06D8F-E81F-4F42-8F7F-DD87B626E4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644147"/>
              </p:ext>
            </p:extLst>
          </p:nvPr>
        </p:nvGraphicFramePr>
        <p:xfrm>
          <a:off x="4294888" y="4745755"/>
          <a:ext cx="1268973" cy="62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60" name="Equation" r:id="rId8" imgW="16090900" imgH="7899400" progId="Equation.3">
                  <p:embed/>
                </p:oleObj>
              </mc:Choice>
              <mc:Fallback>
                <p:oleObj name="Equation" r:id="rId8" imgW="16090900" imgH="7899400" progId="Equation.3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9E62C7AD-8797-5C4B-804E-A6D212365C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888" y="4745755"/>
                        <a:ext cx="1268973" cy="6235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D4C6155F-7C6F-674C-A9AD-41C5644CF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69249"/>
              </p:ext>
            </p:extLst>
          </p:nvPr>
        </p:nvGraphicFramePr>
        <p:xfrm>
          <a:off x="2108947" y="5711765"/>
          <a:ext cx="4126473" cy="695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61" name="Equation" r:id="rId10" imgW="46812200" imgH="7899400" progId="Equation.3">
                  <p:embed/>
                </p:oleObj>
              </mc:Choice>
              <mc:Fallback>
                <p:oleObj name="Equation" r:id="rId10" imgW="46812200" imgH="7899400" progId="Equation.3">
                  <p:embed/>
                  <p:pic>
                    <p:nvPicPr>
                      <p:cNvPr id="10242" name="Object 4">
                        <a:extLst>
                          <a:ext uri="{FF2B5EF4-FFF2-40B4-BE49-F238E27FC236}">
                            <a16:creationId xmlns:a16="http://schemas.microsoft.com/office/drawing/2014/main" id="{826FF446-9808-DD46-A30D-183C2F5DB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947" y="5711765"/>
                        <a:ext cx="4126473" cy="695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7">
            <a:extLst>
              <a:ext uri="{FF2B5EF4-FFF2-40B4-BE49-F238E27FC236}">
                <a16:creationId xmlns:a16="http://schemas.microsoft.com/office/drawing/2014/main" id="{6BD96281-1AEA-3C49-A84D-B51275F60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531834"/>
              </p:ext>
            </p:extLst>
          </p:nvPr>
        </p:nvGraphicFramePr>
        <p:xfrm>
          <a:off x="6275761" y="5711919"/>
          <a:ext cx="3518181" cy="775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62" name="Equation" r:id="rId12" imgW="37160200" imgH="8191500" progId="Equation.3">
                  <p:embed/>
                </p:oleObj>
              </mc:Choice>
              <mc:Fallback>
                <p:oleObj name="Equation" r:id="rId12" imgW="37160200" imgH="8191500" progId="Equation.3">
                  <p:embed/>
                  <p:pic>
                    <p:nvPicPr>
                      <p:cNvPr id="10243" name="Object 7">
                        <a:extLst>
                          <a:ext uri="{FF2B5EF4-FFF2-40B4-BE49-F238E27FC236}">
                            <a16:creationId xmlns:a16="http://schemas.microsoft.com/office/drawing/2014/main" id="{2DD06689-1D65-A145-9B3D-3A9FB16E49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761" y="5711919"/>
                        <a:ext cx="3518181" cy="775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9">
            <a:extLst>
              <a:ext uri="{FF2B5EF4-FFF2-40B4-BE49-F238E27FC236}">
                <a16:creationId xmlns:a16="http://schemas.microsoft.com/office/drawing/2014/main" id="{4C13F14C-F952-B248-AC8C-C4A6F0319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900" y="5577294"/>
            <a:ext cx="728382" cy="830241"/>
          </a:xfrm>
          <a:prstGeom prst="ellipse">
            <a:avLst/>
          </a:prstGeom>
          <a:noFill/>
          <a:ln w="762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03A6D5-9C4F-1241-B4C0-9CD993F7168D}"/>
              </a:ext>
            </a:extLst>
          </p:cNvPr>
          <p:cNvSpPr/>
          <p:nvPr/>
        </p:nvSpPr>
        <p:spPr>
          <a:xfrm>
            <a:off x="7794625" y="4969991"/>
            <a:ext cx="2849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en-US" sz="1600" baseline="0" dirty="0" err="1"/>
              <a:t>p</a:t>
            </a:r>
            <a:r>
              <a:rPr lang="en-US" altLang="en-US" sz="1600" dirty="0" err="1"/>
              <a:t>ij</a:t>
            </a:r>
            <a:r>
              <a:rPr lang="en-US" altLang="en-US" sz="1600" baseline="0" dirty="0"/>
              <a:t> is the sum of </a:t>
            </a:r>
            <a:r>
              <a:rPr lang="en-US" altLang="en-US" sz="1600" baseline="0" dirty="0" err="1"/>
              <a:t>p</a:t>
            </a:r>
            <a:r>
              <a:rPr lang="en-US" altLang="en-US" sz="1600" dirty="0" err="1"/>
              <a:t>e</a:t>
            </a:r>
            <a:r>
              <a:rPr lang="en-US" altLang="en-US" sz="1600" baseline="0" dirty="0"/>
              <a:t> along the path from node </a:t>
            </a:r>
            <a:r>
              <a:rPr lang="en-US" altLang="en-US" sz="1600" baseline="0" dirty="0" err="1"/>
              <a:t>i</a:t>
            </a:r>
            <a:r>
              <a:rPr lang="en-US" altLang="en-US" sz="1600" baseline="0" dirty="0"/>
              <a:t> to node j</a:t>
            </a:r>
          </a:p>
        </p:txBody>
      </p:sp>
    </p:spTree>
    <p:extLst>
      <p:ext uri="{BB962C8B-B14F-4D97-AF65-F5344CB8AC3E}">
        <p14:creationId xmlns:p14="http://schemas.microsoft.com/office/powerpoint/2010/main" val="31003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/>
    </p:bldLst>
  </p:timing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dimacs-2011-12-08-template.pot</Template>
  <TotalTime>14609</TotalTime>
  <Words>684</Words>
  <Application>Microsoft Macintosh PowerPoint</Application>
  <PresentationFormat>Widescreen</PresentationFormat>
  <Paragraphs>125</Paragraphs>
  <Slides>11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ＭＳ Ｐゴシック</vt:lpstr>
      <vt:lpstr>宋体</vt:lpstr>
      <vt:lpstr>Arial</vt:lpstr>
      <vt:lpstr>Calibri</vt:lpstr>
      <vt:lpstr>Comic Sans MS</vt:lpstr>
      <vt:lpstr>Georgia</vt:lpstr>
      <vt:lpstr>Helvetica Neue Light</vt:lpstr>
      <vt:lpstr>Symbol</vt:lpstr>
      <vt:lpstr>Tahoma</vt:lpstr>
      <vt:lpstr>Wingdings</vt:lpstr>
      <vt:lpstr>Blank Presentation</vt:lpstr>
      <vt:lpstr>Equation</vt:lpstr>
      <vt:lpstr>Application-Network Integration: Possibilities, Challenges,  and Possible Next Steps</vt:lpstr>
      <vt:lpstr>Application-Aware (AA) Networks Can Have Diverse AA Capabilities,  Requiring Different Support</vt:lpstr>
      <vt:lpstr>Network-Aware (NA) Applications  Can Have Diverse NA Capabilities, Requiring Different Network Information/Support</vt:lpstr>
      <vt:lpstr>Despite Broad Capabilities,  A Simple Gap Example</vt:lpstr>
      <vt:lpstr>Basic Challenge: Architecture</vt:lpstr>
      <vt:lpstr>A Simple Example</vt:lpstr>
      <vt:lpstr>A Simple Example: System Formulation</vt:lpstr>
      <vt:lpstr>Why Hard: Constraints Couple Net/App</vt:lpstr>
      <vt:lpstr>Solution Architecture:  Decouple Network and Application</vt:lpstr>
      <vt:lpstr>Bigger Picture</vt:lpstr>
      <vt:lpstr>From Simple Example to Real Design</vt:lpstr>
    </vt:vector>
  </TitlesOfParts>
  <Manager/>
  <Company>Yale University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Yale FBO Communications</dc:title>
  <dc:subject/>
  <dc:creator>Patrick J. Lynch</dc:creator>
  <cp:keywords/>
  <dc:description/>
  <cp:lastModifiedBy>Microsoft Office User</cp:lastModifiedBy>
  <cp:revision>1066</cp:revision>
  <cp:lastPrinted>2019-11-22T05:29:01Z</cp:lastPrinted>
  <dcterms:modified xsi:type="dcterms:W3CDTF">2019-11-22T05:29:02Z</dcterms:modified>
  <cp:category/>
</cp:coreProperties>
</file>