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309" r:id="rId3"/>
    <p:sldId id="617" r:id="rId4"/>
    <p:sldId id="628" r:id="rId5"/>
    <p:sldId id="4853" r:id="rId6"/>
    <p:sldId id="1918" r:id="rId7"/>
    <p:sldId id="4854" r:id="rId8"/>
    <p:sldId id="4856" r:id="rId9"/>
    <p:sldId id="4857" r:id="rId10"/>
    <p:sldId id="4858" r:id="rId11"/>
    <p:sldId id="4859" r:id="rId12"/>
    <p:sldId id="4860" r:id="rId13"/>
    <p:sldId id="390" r:id="rId14"/>
    <p:sldId id="4855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>
          <p15:clr>
            <a:srgbClr val="A4A3A4"/>
          </p15:clr>
        </p15:guide>
        <p15:guide id="2" pos="38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137290" initials="T" lastIdx="1" clrIdx="0"/>
  <p:cmAuthor id="2" name="wienhuang(黄巍)" initials="w" lastIdx="1" clrIdx="1">
    <p:extLst>
      <p:ext uri="{19B8F6BF-5375-455C-9EA6-DF929625EA0E}">
        <p15:presenceInfo xmlns:p15="http://schemas.microsoft.com/office/powerpoint/2012/main" userId="S-1-5-21-1333135361-625243220-14044502-7388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59946"/>
    <a:srgbClr val="D67A71"/>
    <a:srgbClr val="788BA9"/>
    <a:srgbClr val="C2E49C"/>
    <a:srgbClr val="93A2BA"/>
    <a:srgbClr val="FBD8D5"/>
    <a:srgbClr val="DBC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9" autoAdjust="0"/>
    <p:restoredTop sz="85603" autoAdjust="0"/>
  </p:normalViewPr>
  <p:slideViewPr>
    <p:cSldViewPr snapToGrid="0">
      <p:cViewPr varScale="1">
        <p:scale>
          <a:sx n="93" d="100"/>
          <a:sy n="93" d="100"/>
        </p:scale>
        <p:origin x="1192" y="208"/>
      </p:cViewPr>
      <p:guideLst>
        <p:guide orient="horz" pos="2141"/>
        <p:guide pos="38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594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ge.png" descr="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矩形"/>
          <p:cNvSpPr/>
          <p:nvPr/>
        </p:nvSpPr>
        <p:spPr>
          <a:xfrm>
            <a:off x="-5259" y="6543146"/>
            <a:ext cx="12192001" cy="14916"/>
          </a:xfrm>
          <a:prstGeom prst="rect">
            <a:avLst/>
          </a:prstGeom>
          <a:solidFill>
            <a:srgbClr val="000000">
              <a:alpha val="5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1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900"/>
          </a:p>
        </p:txBody>
      </p:sp>
      <p:sp>
        <p:nvSpPr>
          <p:cNvPr id="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0" y="6586256"/>
            <a:ext cx="12192001" cy="2349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2" name="正文级别 1…"/>
          <p:cNvSpPr txBox="1">
            <a:spLocks noGrp="1"/>
          </p:cNvSpPr>
          <p:nvPr>
            <p:ph type="body" idx="1"/>
          </p:nvPr>
        </p:nvSpPr>
        <p:spPr>
          <a:xfrm>
            <a:off x="730964" y="2432910"/>
            <a:ext cx="10736423" cy="3809140"/>
          </a:xfrm>
          <a:prstGeom prst="rect">
            <a:avLst/>
          </a:prstGeom>
        </p:spPr>
        <p:txBody>
          <a:bodyPr/>
          <a:lstStyle>
            <a:lvl1pPr marL="224590" indent="-224590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1pPr>
            <a:lvl2pPr marL="529389" indent="-224589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2pPr>
            <a:lvl3pPr marL="834189" indent="-224589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3pPr>
            <a:lvl4pPr marL="1138989" indent="-224589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4pPr>
            <a:lvl5pPr marL="1443789" indent="-224589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标题文本"/>
          <p:cNvSpPr txBox="1">
            <a:spLocks noGrp="1"/>
          </p:cNvSpPr>
          <p:nvPr>
            <p:ph type="title"/>
          </p:nvPr>
        </p:nvSpPr>
        <p:spPr>
          <a:xfrm>
            <a:off x="727789" y="180777"/>
            <a:ext cx="10736423" cy="1017720"/>
          </a:xfrm>
          <a:prstGeom prst="rect">
            <a:avLst/>
          </a:prstGeom>
        </p:spPr>
        <p:txBody>
          <a:bodyPr anchor="b"/>
          <a:lstStyle>
            <a:lvl1pPr algn="l">
              <a:defRPr sz="2600" b="0">
                <a:solidFill>
                  <a:srgbClr val="034FD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74" name="文本"/>
          <p:cNvSpPr txBox="1">
            <a:spLocks noGrp="1"/>
          </p:cNvSpPr>
          <p:nvPr>
            <p:ph type="body" sz="quarter" idx="13"/>
          </p:nvPr>
        </p:nvSpPr>
        <p:spPr>
          <a:xfrm>
            <a:off x="722530" y="1790419"/>
            <a:ext cx="10736424" cy="6186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800">
                <a:solidFill>
                  <a:srgbClr val="034FD8"/>
                </a:solidFill>
                <a:latin typeface="Helvetica Light"/>
                <a:sym typeface="Helvetica Light"/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3800">
                <a:solidFill>
                  <a:srgbClr val="034FD8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Freeform 5"/>
          <p:cNvSpPr/>
          <p:nvPr/>
        </p:nvSpPr>
        <p:spPr>
          <a:xfrm>
            <a:off x="122832" y="6613782"/>
            <a:ext cx="211536" cy="17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0" y="0"/>
                </a:moveTo>
                <a:lnTo>
                  <a:pt x="0" y="21600"/>
                </a:lnTo>
                <a:lnTo>
                  <a:pt x="18370" y="21600"/>
                </a:lnTo>
                <a:lnTo>
                  <a:pt x="21600" y="0"/>
                </a:lnTo>
                <a:lnTo>
                  <a:pt x="3230" y="0"/>
                </a:lnTo>
                <a:close/>
                <a:moveTo>
                  <a:pt x="12343" y="8334"/>
                </a:moveTo>
                <a:lnTo>
                  <a:pt x="10848" y="18595"/>
                </a:lnTo>
                <a:lnTo>
                  <a:pt x="8437" y="18595"/>
                </a:lnTo>
                <a:lnTo>
                  <a:pt x="9932" y="8334"/>
                </a:lnTo>
                <a:lnTo>
                  <a:pt x="6220" y="8334"/>
                </a:lnTo>
                <a:lnTo>
                  <a:pt x="5062" y="6576"/>
                </a:lnTo>
                <a:lnTo>
                  <a:pt x="10173" y="6576"/>
                </a:lnTo>
                <a:lnTo>
                  <a:pt x="10752" y="3005"/>
                </a:lnTo>
                <a:lnTo>
                  <a:pt x="17116" y="8334"/>
                </a:lnTo>
                <a:lnTo>
                  <a:pt x="12343" y="833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7200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5080467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1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1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6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0463" y="296863"/>
            <a:ext cx="10617200" cy="60325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0851" y="1119188"/>
            <a:ext cx="11326813" cy="53641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>
              <a:sym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 defTabSz="1218565">
              <a:defRPr/>
            </a:pPr>
            <a:fld id="{86953709-A7C1-4B02-BA7C-0DD2A42CB40A}" type="datetimeFigureOut">
              <a:rPr lang="zh-CN" altLang="en-US" sz="1600" smtClean="0">
                <a:solidFill>
                  <a:schemeClr val="tx1">
                    <a:tint val="75000"/>
                  </a:schemeClr>
                </a:solidFill>
              </a:rPr>
              <a:t>2019/11/22</a:t>
            </a:fld>
            <a:endParaRPr lang="zh-CN" altLang="en-US" sz="16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pPr algn="ctr" defTabSz="1218565">
              <a:defRPr/>
            </a:pPr>
            <a:endParaRPr lang="zh-CN" altLang="en-US" sz="16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600" dirty="0">
                <a:solidFill>
                  <a:srgbClr val="898989"/>
                </a:solidFill>
                <a:latin typeface="Calibri" pitchFamily="34" charset="0"/>
              </a:rPr>
              <a:t>‹#›</a:t>
            </a:fld>
            <a:endParaRPr lang="zh-CN" altLang="en-US" sz="16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ge.png" descr="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0" name="矩形"/>
          <p:cNvSpPr/>
          <p:nvPr/>
        </p:nvSpPr>
        <p:spPr>
          <a:xfrm>
            <a:off x="-5259" y="6543146"/>
            <a:ext cx="12192000" cy="14916"/>
          </a:xfrm>
          <a:prstGeom prst="rect">
            <a:avLst/>
          </a:prstGeom>
          <a:solidFill>
            <a:srgbClr val="000000">
              <a:alpha val="5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1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900"/>
          </a:p>
        </p:txBody>
      </p:sp>
      <p:sp>
        <p:nvSpPr>
          <p:cNvPr id="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0" y="6586257"/>
            <a:ext cx="12192000" cy="2349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2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730965" y="2432911"/>
            <a:ext cx="10736423" cy="3809140"/>
          </a:xfrm>
          <a:prstGeom prst="rect">
            <a:avLst/>
          </a:prstGeom>
        </p:spPr>
        <p:txBody>
          <a:bodyPr/>
          <a:lstStyle>
            <a:lvl1pPr marL="224155" indent="-224155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1pPr>
            <a:lvl2pPr marL="528955" indent="-224155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2pPr>
            <a:lvl3pPr marL="833755" indent="-224155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3pPr>
            <a:lvl4pPr marL="1138555" indent="-224155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4pPr>
            <a:lvl5pPr marL="1443355" indent="-224155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727790" y="180776"/>
            <a:ext cx="10736423" cy="1017720"/>
          </a:xfrm>
          <a:prstGeom prst="rect">
            <a:avLst/>
          </a:prstGeom>
        </p:spPr>
        <p:txBody>
          <a:bodyPr anchor="b"/>
          <a:lstStyle>
            <a:lvl1pPr algn="l">
              <a:defRPr sz="2600" b="0">
                <a:solidFill>
                  <a:srgbClr val="034FD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74" name="文本"/>
          <p:cNvSpPr txBox="1">
            <a:spLocks noGrp="1"/>
          </p:cNvSpPr>
          <p:nvPr>
            <p:ph type="body" sz="quarter" idx="13"/>
          </p:nvPr>
        </p:nvSpPr>
        <p:spPr>
          <a:xfrm>
            <a:off x="722529" y="1790419"/>
            <a:ext cx="10736424" cy="6186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800">
                <a:solidFill>
                  <a:srgbClr val="034FD8"/>
                </a:solidFill>
                <a:latin typeface="Helvetica Light"/>
                <a:sym typeface="Helvetica Light"/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3800">
                <a:solidFill>
                  <a:srgbClr val="034FD8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Freeform 5"/>
          <p:cNvSpPr/>
          <p:nvPr/>
        </p:nvSpPr>
        <p:spPr>
          <a:xfrm>
            <a:off x="122832" y="6613782"/>
            <a:ext cx="211536" cy="17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0" y="0"/>
                </a:moveTo>
                <a:lnTo>
                  <a:pt x="0" y="21600"/>
                </a:lnTo>
                <a:lnTo>
                  <a:pt x="18370" y="21600"/>
                </a:lnTo>
                <a:lnTo>
                  <a:pt x="21600" y="0"/>
                </a:lnTo>
                <a:lnTo>
                  <a:pt x="3230" y="0"/>
                </a:lnTo>
                <a:close/>
                <a:moveTo>
                  <a:pt x="12343" y="8334"/>
                </a:moveTo>
                <a:lnTo>
                  <a:pt x="10848" y="18595"/>
                </a:lnTo>
                <a:lnTo>
                  <a:pt x="8437" y="18595"/>
                </a:lnTo>
                <a:lnTo>
                  <a:pt x="9932" y="8334"/>
                </a:lnTo>
                <a:lnTo>
                  <a:pt x="6220" y="8334"/>
                </a:lnTo>
                <a:lnTo>
                  <a:pt x="5062" y="6576"/>
                </a:lnTo>
                <a:lnTo>
                  <a:pt x="10173" y="6576"/>
                </a:lnTo>
                <a:lnTo>
                  <a:pt x="10752" y="3005"/>
                </a:lnTo>
                <a:lnTo>
                  <a:pt x="17116" y="8334"/>
                </a:lnTo>
                <a:lnTo>
                  <a:pt x="12343" y="833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6565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age.png" descr="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70" name="矩形"/>
          <p:cNvSpPr/>
          <p:nvPr/>
        </p:nvSpPr>
        <p:spPr>
          <a:xfrm>
            <a:off x="-5259" y="6543146"/>
            <a:ext cx="12192000" cy="14916"/>
          </a:xfrm>
          <a:prstGeom prst="rect">
            <a:avLst/>
          </a:prstGeom>
          <a:solidFill>
            <a:srgbClr val="000000">
              <a:alpha val="500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18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900"/>
          </a:p>
        </p:txBody>
      </p:sp>
      <p:sp>
        <p:nvSpPr>
          <p:cNvPr id="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0" y="6586257"/>
            <a:ext cx="12192000" cy="23495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72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730965" y="2432911"/>
            <a:ext cx="10736423" cy="3809140"/>
          </a:xfrm>
          <a:prstGeom prst="rect">
            <a:avLst/>
          </a:prstGeom>
        </p:spPr>
        <p:txBody>
          <a:bodyPr/>
          <a:lstStyle>
            <a:lvl1pPr marL="224155" indent="-224155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1pPr>
            <a:lvl2pPr marL="528955" indent="-224155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2pPr>
            <a:lvl3pPr marL="833755" indent="-224155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3pPr>
            <a:lvl4pPr marL="1138555" indent="-224155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4pPr>
            <a:lvl5pPr marL="1443355" indent="-224155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3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727790" y="180776"/>
            <a:ext cx="10736423" cy="1017720"/>
          </a:xfrm>
          <a:prstGeom prst="rect">
            <a:avLst/>
          </a:prstGeom>
        </p:spPr>
        <p:txBody>
          <a:bodyPr anchor="b"/>
          <a:lstStyle>
            <a:lvl1pPr algn="l">
              <a:defRPr sz="2600" b="0">
                <a:solidFill>
                  <a:srgbClr val="034FD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74" name="文本"/>
          <p:cNvSpPr txBox="1">
            <a:spLocks noGrp="1"/>
          </p:cNvSpPr>
          <p:nvPr>
            <p:ph type="body" sz="quarter" idx="13"/>
          </p:nvPr>
        </p:nvSpPr>
        <p:spPr>
          <a:xfrm>
            <a:off x="722529" y="1790419"/>
            <a:ext cx="10736424" cy="6186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3800">
                <a:solidFill>
                  <a:srgbClr val="034FD8"/>
                </a:solidFill>
                <a:latin typeface="Helvetica Light"/>
                <a:sym typeface="Helvetica Light"/>
              </a:defRPr>
            </a:lvl1pPr>
          </a:lstStyle>
          <a:p>
            <a:pPr marL="0" indent="0">
              <a:spcBef>
                <a:spcPts val="0"/>
              </a:spcBef>
              <a:buSzTx/>
              <a:buNone/>
              <a:defRPr sz="3800">
                <a:solidFill>
                  <a:srgbClr val="034FD8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" name="Freeform 5"/>
          <p:cNvSpPr/>
          <p:nvPr/>
        </p:nvSpPr>
        <p:spPr>
          <a:xfrm>
            <a:off x="122832" y="6613782"/>
            <a:ext cx="211536" cy="17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30" y="0"/>
                </a:moveTo>
                <a:lnTo>
                  <a:pt x="0" y="21600"/>
                </a:lnTo>
                <a:lnTo>
                  <a:pt x="18370" y="21600"/>
                </a:lnTo>
                <a:lnTo>
                  <a:pt x="21600" y="0"/>
                </a:lnTo>
                <a:lnTo>
                  <a:pt x="3230" y="0"/>
                </a:lnTo>
                <a:close/>
                <a:moveTo>
                  <a:pt x="12343" y="8334"/>
                </a:moveTo>
                <a:lnTo>
                  <a:pt x="10848" y="18595"/>
                </a:lnTo>
                <a:lnTo>
                  <a:pt x="8437" y="18595"/>
                </a:lnTo>
                <a:lnTo>
                  <a:pt x="9932" y="8334"/>
                </a:lnTo>
                <a:lnTo>
                  <a:pt x="6220" y="8334"/>
                </a:lnTo>
                <a:lnTo>
                  <a:pt x="5062" y="6576"/>
                </a:lnTo>
                <a:lnTo>
                  <a:pt x="10173" y="6576"/>
                </a:lnTo>
                <a:lnTo>
                  <a:pt x="10752" y="3005"/>
                </a:lnTo>
                <a:lnTo>
                  <a:pt x="17116" y="8334"/>
                </a:lnTo>
                <a:lnTo>
                  <a:pt x="12343" y="833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 defTabSz="456565"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</p:spTree>
    <p:extLst>
      <p:ext uri="{BB962C8B-B14F-4D97-AF65-F5344CB8AC3E}">
        <p14:creationId xmlns:p14="http://schemas.microsoft.com/office/powerpoint/2010/main" val="11644806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ge.png" descr="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矩形"/>
          <p:cNvSpPr>
            <a:spLocks noChangeArrowheads="1"/>
          </p:cNvSpPr>
          <p:nvPr/>
        </p:nvSpPr>
        <p:spPr bwMode="auto">
          <a:xfrm>
            <a:off x="-5557" y="6542882"/>
            <a:ext cx="12192001" cy="15081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eaLnBrk="1"/>
            <a:endParaRPr lang="zh-CN" altLang="zh-CN" sz="900">
              <a:solidFill>
                <a:srgbClr val="FFFFFF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23032" y="6613525"/>
            <a:ext cx="211138" cy="180182"/>
          </a:xfrm>
          <a:custGeom>
            <a:avLst/>
            <a:gdLst>
              <a:gd name="T0" fmla="*/ 211536 w 21600"/>
              <a:gd name="T1" fmla="*/ 179900 h 21600"/>
              <a:gd name="T2" fmla="*/ 211536 w 21600"/>
              <a:gd name="T3" fmla="*/ 179900 h 21600"/>
              <a:gd name="T4" fmla="*/ 211536 w 21600"/>
              <a:gd name="T5" fmla="*/ 179900 h 21600"/>
              <a:gd name="T6" fmla="*/ 211536 w 21600"/>
              <a:gd name="T7" fmla="*/ 179900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3230" y="0"/>
                </a:moveTo>
                <a:lnTo>
                  <a:pt x="0" y="21600"/>
                </a:lnTo>
                <a:lnTo>
                  <a:pt x="18370" y="21600"/>
                </a:lnTo>
                <a:lnTo>
                  <a:pt x="21600" y="0"/>
                </a:lnTo>
                <a:lnTo>
                  <a:pt x="3230" y="0"/>
                </a:lnTo>
                <a:close/>
                <a:moveTo>
                  <a:pt x="12343" y="8334"/>
                </a:moveTo>
                <a:lnTo>
                  <a:pt x="10848" y="18595"/>
                </a:lnTo>
                <a:lnTo>
                  <a:pt x="8437" y="18595"/>
                </a:lnTo>
                <a:lnTo>
                  <a:pt x="9932" y="8334"/>
                </a:lnTo>
                <a:lnTo>
                  <a:pt x="6220" y="8334"/>
                </a:lnTo>
                <a:lnTo>
                  <a:pt x="5062" y="6576"/>
                </a:lnTo>
                <a:lnTo>
                  <a:pt x="10173" y="6576"/>
                </a:lnTo>
                <a:lnTo>
                  <a:pt x="10752" y="3005"/>
                </a:lnTo>
                <a:lnTo>
                  <a:pt x="17116" y="8334"/>
                </a:lnTo>
                <a:lnTo>
                  <a:pt x="12343" y="833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2860" rIns="22860"/>
          <a:lstStyle/>
          <a:p>
            <a:endParaRPr lang="zh-CN" altLang="en-US" sz="900"/>
          </a:p>
        </p:txBody>
      </p:sp>
      <p:sp>
        <p:nvSpPr>
          <p:cNvPr id="72" name="正文级别 1…"/>
          <p:cNvSpPr txBox="1">
            <a:spLocks noGrp="1"/>
          </p:cNvSpPr>
          <p:nvPr>
            <p:ph type="body" idx="1"/>
          </p:nvPr>
        </p:nvSpPr>
        <p:spPr>
          <a:xfrm>
            <a:off x="730964" y="1379273"/>
            <a:ext cx="10736423" cy="4862777"/>
          </a:xfrm>
          <a:prstGeom prst="rect">
            <a:avLst/>
          </a:prstGeom>
        </p:spPr>
        <p:txBody>
          <a:bodyPr/>
          <a:lstStyle>
            <a:lvl1pPr marL="224590" indent="-224590">
              <a:lnSpc>
                <a:spcPct val="100000"/>
              </a:lnSpc>
              <a:spcBef>
                <a:spcPts val="1250"/>
              </a:spcBef>
              <a:defRPr sz="2200">
                <a:solidFill>
                  <a:srgbClr val="0000FF"/>
                </a:solidFill>
              </a:defRPr>
            </a:lvl1pPr>
            <a:lvl2pPr marL="529389" indent="-224589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2pPr>
            <a:lvl3pPr marL="834189" indent="-224589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3pPr>
            <a:lvl4pPr marL="1138989" indent="-224589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4pPr>
            <a:lvl5pPr marL="1443789" indent="-224589">
              <a:lnSpc>
                <a:spcPct val="100000"/>
              </a:lnSpc>
              <a:spcBef>
                <a:spcPts val="1250"/>
              </a:spcBef>
              <a:defRPr sz="1800">
                <a:solidFill>
                  <a:srgbClr val="303337"/>
                </a:solidFill>
              </a:defRPr>
            </a:lvl5pPr>
          </a:lstStyle>
          <a:p>
            <a:r>
              <a:rPr dirty="0" err="1"/>
              <a:t>正文级别</a:t>
            </a:r>
            <a:r>
              <a:rPr dirty="0"/>
              <a:t> 1</a:t>
            </a:r>
          </a:p>
          <a:p>
            <a:pPr lvl="1"/>
            <a:r>
              <a:rPr dirty="0" err="1"/>
              <a:t>正文级别</a:t>
            </a:r>
            <a:r>
              <a:rPr dirty="0"/>
              <a:t> 2</a:t>
            </a:r>
          </a:p>
          <a:p>
            <a:pPr lvl="2"/>
            <a:r>
              <a:rPr dirty="0" err="1"/>
              <a:t>正文级别</a:t>
            </a:r>
            <a:r>
              <a:rPr dirty="0"/>
              <a:t> 3</a:t>
            </a:r>
          </a:p>
          <a:p>
            <a:pPr lvl="3"/>
            <a:r>
              <a:rPr dirty="0" err="1"/>
              <a:t>正文级别</a:t>
            </a:r>
            <a:r>
              <a:rPr dirty="0"/>
              <a:t> 4</a:t>
            </a:r>
          </a:p>
          <a:p>
            <a:pPr lvl="4"/>
            <a:r>
              <a:rPr dirty="0" err="1"/>
              <a:t>正文级别</a:t>
            </a:r>
            <a:r>
              <a:rPr dirty="0"/>
              <a:t> 5</a:t>
            </a:r>
          </a:p>
        </p:txBody>
      </p:sp>
      <p:sp>
        <p:nvSpPr>
          <p:cNvPr id="73" name="标题文本"/>
          <p:cNvSpPr txBox="1">
            <a:spLocks noGrp="1"/>
          </p:cNvSpPr>
          <p:nvPr>
            <p:ph type="title"/>
          </p:nvPr>
        </p:nvSpPr>
        <p:spPr>
          <a:xfrm>
            <a:off x="727789" y="180777"/>
            <a:ext cx="10736423" cy="10177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b="0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 err="1"/>
              <a:t>标题文本</a:t>
            </a:r>
            <a:endParaRPr dirty="0"/>
          </a:p>
        </p:txBody>
      </p:sp>
      <p:sp>
        <p:nvSpPr>
          <p:cNvPr id="7" name="幻灯片编号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0" y="6586538"/>
            <a:ext cx="12192000" cy="234950"/>
          </a:xfrm>
        </p:spPr>
        <p:txBody>
          <a:bodyPr/>
          <a:lstStyle>
            <a:lvl1pPr>
              <a:defRPr/>
            </a:lvl1pPr>
          </a:lstStyle>
          <a:p>
            <a:fld id="{256F11AA-CD0E-F445-9A1D-F3E0EAED3003}" type="slidenum">
              <a:rPr lang="zh-CN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0201177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9"/>
          <a:stretch>
            <a:fillRect/>
          </a:stretch>
        </p:blipFill>
        <p:spPr>
          <a:xfrm>
            <a:off x="1" y="0"/>
            <a:ext cx="1218658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707" r:id="rId27"/>
    <p:sldLayoutId id="2147483706" r:id="rId28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hf hdr="0" ft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trustedreviews.com/opinion/what-is-playstation-now-a-guide-to-sony-s-streaming-service-2920562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hyperlink" Target="https://enterprise.liquidsky.com/technology.html" TargetMode="Externa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66109" y="4059382"/>
            <a:ext cx="6259271" cy="1320587"/>
          </a:xfrm>
        </p:spPr>
        <p:txBody>
          <a:bodyPr>
            <a:normAutofit lnSpcReduction="10000"/>
          </a:bodyPr>
          <a:lstStyle/>
          <a:p>
            <a:r>
              <a:rPr lang="zh-CN" altLang="en-US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 Tencent Future Network Lab</a:t>
            </a:r>
          </a:p>
          <a:p>
            <a:pPr algn="l"/>
            <a:endParaRPr lang="en-US" altLang="zh-CN" b="1" dirty="0">
              <a:gradFill>
                <a:gsLst>
                  <a:gs pos="0">
                    <a:srgbClr val="788BA9"/>
                  </a:gs>
                  <a:gs pos="74000">
                    <a:srgbClr val="D67A71"/>
                  </a:gs>
                </a:gsLst>
                <a:lin ang="0" scaled="0"/>
              </a:gra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Wei Huang, </a:t>
            </a:r>
            <a:r>
              <a:rPr lang="en-US" altLang="zh-CN" b="1" dirty="0" err="1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Yunfei</a:t>
            </a:r>
            <a:r>
              <a:rPr lang="en-US" altLang="zh-CN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 Zhang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FFA3398-9D45-4F89-92FA-80E2AA692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21" y="764960"/>
            <a:ext cx="11968479" cy="2387600"/>
          </a:xfrm>
          <a:extLst/>
        </p:spPr>
        <p:txBody>
          <a:bodyPr rtlCol="0">
            <a:normAutofit/>
          </a:bodyPr>
          <a:lstStyle/>
          <a:p>
            <a:pPr algn="l">
              <a:defRPr/>
            </a:pPr>
            <a:br>
              <a:rPr lang="en-US" altLang="zh-CN" sz="4000" b="1" noProof="1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  <a:cs typeface="+mn-cs"/>
              </a:rPr>
            </a:br>
            <a:r>
              <a:rPr lang="en-US" altLang="zh-CN" sz="4000" b="1" noProof="1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  <a:cs typeface="+mn-cs"/>
              </a:rPr>
              <a:t>Network Aware 5G Cloud Interactive Service</a:t>
            </a:r>
            <a:br>
              <a:rPr lang="en-US" altLang="zh-CN" sz="4000" b="1" noProof="1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  <a:cs typeface="+mn-cs"/>
              </a:rPr>
            </a:br>
            <a:r>
              <a:rPr lang="en-US" altLang="zh-CN" sz="4000" b="1" noProof="1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  <a:cs typeface="+mn-cs"/>
              </a:rPr>
              <a:t>                                             ----Cloud Gaming</a:t>
            </a:r>
            <a:endParaRPr lang="zh-CN" altLang="en-US" sz="4000" b="1" noProof="1">
              <a:gradFill>
                <a:gsLst>
                  <a:gs pos="0">
                    <a:srgbClr val="788BA9"/>
                  </a:gs>
                  <a:gs pos="74000">
                    <a:srgbClr val="D67A71"/>
                  </a:gs>
                </a:gsLst>
                <a:lin ang="0" scaled="0"/>
              </a:gra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BC312F-BDEB-47B3-AF98-F4A0C54D4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F11AA-CD0E-F445-9A1D-F3E0EAED3003}" type="slidenum">
              <a:rPr lang="zh-CN" altLang="zh-CN" smtClean="0"/>
              <a:pPr/>
              <a:t>10</a:t>
            </a:fld>
            <a:endParaRPr lang="zh-CN" altLang="zh-CN"/>
          </a:p>
        </p:txBody>
      </p:sp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A912E9DD-BA9E-4D4E-9D4F-F24E02A6D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625690"/>
              </p:ext>
            </p:extLst>
          </p:nvPr>
        </p:nvGraphicFramePr>
        <p:xfrm>
          <a:off x="7203881" y="3499499"/>
          <a:ext cx="4809656" cy="2651936"/>
        </p:xfrm>
        <a:graphic>
          <a:graphicData uri="http://schemas.openxmlformats.org/drawingml/2006/table">
            <a:tbl>
              <a:tblPr firstRow="1" bandRow="1"/>
              <a:tblGrid>
                <a:gridCol w="1342867">
                  <a:extLst>
                    <a:ext uri="{9D8B030D-6E8A-4147-A177-3AD203B41FA5}">
                      <a16:colId xmlns:a16="http://schemas.microsoft.com/office/drawing/2014/main" val="2385137923"/>
                    </a:ext>
                  </a:extLst>
                </a:gridCol>
                <a:gridCol w="1673544">
                  <a:extLst>
                    <a:ext uri="{9D8B030D-6E8A-4147-A177-3AD203B41FA5}">
                      <a16:colId xmlns:a16="http://schemas.microsoft.com/office/drawing/2014/main" val="3357974209"/>
                    </a:ext>
                  </a:extLst>
                </a:gridCol>
                <a:gridCol w="1793245">
                  <a:extLst>
                    <a:ext uri="{9D8B030D-6E8A-4147-A177-3AD203B41FA5}">
                      <a16:colId xmlns:a16="http://schemas.microsoft.com/office/drawing/2014/main" val="4287636511"/>
                    </a:ext>
                  </a:extLst>
                </a:gridCol>
              </a:tblGrid>
              <a:tr h="268686">
                <a:tc>
                  <a:txBody>
                    <a:bodyPr/>
                    <a:lstStyle>
                      <a:lvl1pPr marL="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Traditional 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3765" rtl="0" eaLnBrk="1" latinLnBrk="0" hangingPunct="1">
                        <a:defRPr sz="1865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AI-based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967001"/>
                  </a:ext>
                </a:extLst>
              </a:tr>
              <a:tr h="670736">
                <a:tc>
                  <a:txBody>
                    <a:bodyPr/>
                    <a:lstStyle>
                      <a:lvl1pPr marL="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Bandwidth</a:t>
                      </a:r>
                      <a:endParaRPr lang="zh-CN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25M+ (PC)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10M (Mobile)</a:t>
                      </a:r>
                      <a:endParaRPr lang="zh-CN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15M-20M (PC)</a:t>
                      </a:r>
                    </a:p>
                    <a:p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&lt;8M (Mobile)</a:t>
                      </a:r>
                      <a:endParaRPr lang="zh-CN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662359"/>
                  </a:ext>
                </a:extLst>
              </a:tr>
              <a:tr h="528653">
                <a:tc>
                  <a:txBody>
                    <a:bodyPr/>
                    <a:lstStyle>
                      <a:lvl1pPr marL="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delay&gt;200ms</a:t>
                      </a:r>
                      <a:endParaRPr lang="zh-CN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Once every 2 minute</a:t>
                      </a:r>
                      <a:endParaRPr lang="zh-CN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Once every 4 minute</a:t>
                      </a:r>
                      <a:endParaRPr lang="zh-CN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endParaRPr lang="en-US" altLang="zh-CN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671632"/>
                  </a:ext>
                </a:extLst>
              </a:tr>
              <a:tr h="528653">
                <a:tc>
                  <a:txBody>
                    <a:bodyPr/>
                    <a:lstStyle>
                      <a:lvl1pPr marL="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Score (</a:t>
                      </a:r>
                      <a:r>
                        <a:rPr lang="en-US" altLang="zh-CN" sz="14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Dealy+rate+switch</a:t>
                      </a:r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frequency)</a:t>
                      </a:r>
                      <a:endParaRPr lang="zh-CN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1700+</a:t>
                      </a:r>
                      <a:endParaRPr lang="zh-CN" altLang="en-US" sz="1400" dirty="0">
                        <a:solidFill>
                          <a:schemeClr val="tx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3765" rtl="0" eaLnBrk="1" latinLnBrk="0" hangingPunct="1">
                        <a:defRPr sz="1865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altLang="zh-CN" sz="14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2800+ (much higher)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48145"/>
                  </a:ext>
                </a:extLst>
              </a:tr>
            </a:tbl>
          </a:graphicData>
        </a:graphic>
      </p:graphicFrame>
      <p:sp>
        <p:nvSpPr>
          <p:cNvPr id="31" name="圆角矩形 56">
            <a:extLst>
              <a:ext uri="{FF2B5EF4-FFF2-40B4-BE49-F238E27FC236}">
                <a16:creationId xmlns:a16="http://schemas.microsoft.com/office/drawing/2014/main" id="{E8D666E7-A1B2-4598-B9CD-B2D26C4C6450}"/>
              </a:ext>
            </a:extLst>
          </p:cNvPr>
          <p:cNvSpPr/>
          <p:nvPr/>
        </p:nvSpPr>
        <p:spPr>
          <a:xfrm>
            <a:off x="279605" y="866808"/>
            <a:ext cx="11786993" cy="1385344"/>
          </a:xfrm>
          <a:prstGeom prst="roundRect">
            <a:avLst>
              <a:gd name="adj" fmla="val 793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Our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Work:</a:t>
            </a:r>
          </a:p>
          <a:p>
            <a:pPr marL="285750" marR="0" lvl="0" indent="-28575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AI-based method (RL) to improve accuracy in cloud gaming environment</a:t>
            </a:r>
          </a:p>
          <a:p>
            <a:pPr marL="285750" marR="0" lvl="0" indent="-28575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ABR on Delay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Sensitive Scenario     (Without Buffer)</a:t>
            </a:r>
          </a:p>
          <a:p>
            <a:pPr marL="285750" marR="0" lvl="0" indent="-28575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Collecting Network Information (both from user client and server) to predict the best video rate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FC1C2E1C-C1BD-4EC8-A52A-1A6F201F91D0}"/>
              </a:ext>
            </a:extLst>
          </p:cNvPr>
          <p:cNvSpPr txBox="1"/>
          <p:nvPr/>
        </p:nvSpPr>
        <p:spPr>
          <a:xfrm>
            <a:off x="0" y="64057"/>
            <a:ext cx="10412660" cy="11299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Adaptive Bitrate Streaming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788BA9"/>
                  </a:gs>
                  <a:gs pos="74000">
                    <a:srgbClr val="D67A71"/>
                  </a:gs>
                </a:gsLst>
                <a:lin ang="0" scaled="0"/>
              </a:gra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57FB762C-5A08-451D-86CB-2564935798C4}"/>
              </a:ext>
            </a:extLst>
          </p:cNvPr>
          <p:cNvSpPr/>
          <p:nvPr/>
        </p:nvSpPr>
        <p:spPr>
          <a:xfrm>
            <a:off x="149717" y="3241418"/>
            <a:ext cx="4736268" cy="31680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id="{8B6CAEED-14D8-4574-806A-CF35B4440CB2}"/>
              </a:ext>
            </a:extLst>
          </p:cNvPr>
          <p:cNvSpPr/>
          <p:nvPr/>
        </p:nvSpPr>
        <p:spPr>
          <a:xfrm>
            <a:off x="221351" y="3328084"/>
            <a:ext cx="1934389" cy="294886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5" name="Straight Arrow Connector 26">
            <a:extLst>
              <a:ext uri="{FF2B5EF4-FFF2-40B4-BE49-F238E27FC236}">
                <a16:creationId xmlns:a16="http://schemas.microsoft.com/office/drawing/2014/main" id="{E05988DD-29B7-402A-9263-A8561351902F}"/>
              </a:ext>
            </a:extLst>
          </p:cNvPr>
          <p:cNvCxnSpPr>
            <a:cxnSpLocks/>
          </p:cNvCxnSpPr>
          <p:nvPr/>
        </p:nvCxnSpPr>
        <p:spPr>
          <a:xfrm flipV="1">
            <a:off x="6060105" y="3868074"/>
            <a:ext cx="0" cy="457636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/>
            <a:tailEnd type="triangle" w="med" len="lg"/>
          </a:ln>
          <a:effectLst/>
        </p:spPr>
      </p:cxnSp>
      <p:grpSp>
        <p:nvGrpSpPr>
          <p:cNvPr id="36" name="Group 20">
            <a:extLst>
              <a:ext uri="{FF2B5EF4-FFF2-40B4-BE49-F238E27FC236}">
                <a16:creationId xmlns:a16="http://schemas.microsoft.com/office/drawing/2014/main" id="{775FB917-5A23-4903-AC6E-2A67886CDF02}"/>
              </a:ext>
            </a:extLst>
          </p:cNvPr>
          <p:cNvGrpSpPr/>
          <p:nvPr/>
        </p:nvGrpSpPr>
        <p:grpSpPr>
          <a:xfrm>
            <a:off x="982449" y="5675637"/>
            <a:ext cx="5102780" cy="814685"/>
            <a:chOff x="1180066" y="3920979"/>
            <a:chExt cx="6774301" cy="1091466"/>
          </a:xfrm>
        </p:grpSpPr>
        <p:cxnSp>
          <p:nvCxnSpPr>
            <p:cNvPr id="37" name="Straight Arrow Connector 21">
              <a:extLst>
                <a:ext uri="{FF2B5EF4-FFF2-40B4-BE49-F238E27FC236}">
                  <a16:creationId xmlns:a16="http://schemas.microsoft.com/office/drawing/2014/main" id="{BF069EB4-969B-463E-B9F7-7DAB3E4CA973}"/>
                </a:ext>
              </a:extLst>
            </p:cNvPr>
            <p:cNvCxnSpPr/>
            <p:nvPr/>
          </p:nvCxnSpPr>
          <p:spPr>
            <a:xfrm>
              <a:off x="1180066" y="5005700"/>
              <a:ext cx="6774301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  <a:effectLst/>
          </p:spPr>
        </p:cxnSp>
        <p:cxnSp>
          <p:nvCxnSpPr>
            <p:cNvPr id="38" name="Straight Arrow Connector 22">
              <a:extLst>
                <a:ext uri="{FF2B5EF4-FFF2-40B4-BE49-F238E27FC236}">
                  <a16:creationId xmlns:a16="http://schemas.microsoft.com/office/drawing/2014/main" id="{5120300F-82E5-488C-ABAD-D5F5E135E323}"/>
                </a:ext>
              </a:extLst>
            </p:cNvPr>
            <p:cNvCxnSpPr/>
            <p:nvPr/>
          </p:nvCxnSpPr>
          <p:spPr>
            <a:xfrm flipV="1">
              <a:off x="7954367" y="3920979"/>
              <a:ext cx="0" cy="109146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none"/>
              <a:tailEnd type="none" w="med" len="lg"/>
            </a:ln>
            <a:effectLst/>
          </p:spPr>
        </p:cxnSp>
        <p:cxnSp>
          <p:nvCxnSpPr>
            <p:cNvPr id="39" name="Straight Arrow Connector 23">
              <a:extLst>
                <a:ext uri="{FF2B5EF4-FFF2-40B4-BE49-F238E27FC236}">
                  <a16:creationId xmlns:a16="http://schemas.microsoft.com/office/drawing/2014/main" id="{E8C34885-1F81-4A84-966D-EA33A806F05A}"/>
                </a:ext>
              </a:extLst>
            </p:cNvPr>
            <p:cNvCxnSpPr/>
            <p:nvPr/>
          </p:nvCxnSpPr>
          <p:spPr>
            <a:xfrm flipV="1">
              <a:off x="1189980" y="4733319"/>
              <a:ext cx="0" cy="27432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none"/>
              <a:tailEnd type="triangle" w="med" len="lg"/>
            </a:ln>
            <a:effectLst/>
          </p:spPr>
        </p:cxnSp>
      </p:grpSp>
      <p:sp>
        <p:nvSpPr>
          <p:cNvPr id="40" name="Rectangle 28">
            <a:extLst>
              <a:ext uri="{FF2B5EF4-FFF2-40B4-BE49-F238E27FC236}">
                <a16:creationId xmlns:a16="http://schemas.microsoft.com/office/drawing/2014/main" id="{B5DB1204-0C7F-47DC-9393-38ED6C6A8BF4}"/>
              </a:ext>
            </a:extLst>
          </p:cNvPr>
          <p:cNvSpPr/>
          <p:nvPr/>
        </p:nvSpPr>
        <p:spPr>
          <a:xfrm>
            <a:off x="5179109" y="4290178"/>
            <a:ext cx="1812241" cy="144244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</a:t>
            </a:r>
          </a:p>
        </p:txBody>
      </p:sp>
      <p:cxnSp>
        <p:nvCxnSpPr>
          <p:cNvPr id="41" name="Straight Arrow Connector 84">
            <a:extLst>
              <a:ext uri="{FF2B5EF4-FFF2-40B4-BE49-F238E27FC236}">
                <a16:creationId xmlns:a16="http://schemas.microsoft.com/office/drawing/2014/main" id="{155D4BFB-F886-4768-881B-B8D41887787C}"/>
              </a:ext>
            </a:extLst>
          </p:cNvPr>
          <p:cNvCxnSpPr>
            <a:cxnSpLocks/>
          </p:cNvCxnSpPr>
          <p:nvPr/>
        </p:nvCxnSpPr>
        <p:spPr>
          <a:xfrm flipV="1">
            <a:off x="4294294" y="5395196"/>
            <a:ext cx="900300" cy="22504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  <a:headEnd type="none"/>
            <a:tailEnd type="triangle" w="med" len="lg"/>
          </a:ln>
          <a:effectLst/>
        </p:spPr>
      </p:cxnSp>
      <p:sp>
        <p:nvSpPr>
          <p:cNvPr id="42" name="Rectangle 79">
            <a:extLst>
              <a:ext uri="{FF2B5EF4-FFF2-40B4-BE49-F238E27FC236}">
                <a16:creationId xmlns:a16="http://schemas.microsoft.com/office/drawing/2014/main" id="{1EF548DE-7F4F-4E5B-9C6B-18C69F175E6B}"/>
              </a:ext>
            </a:extLst>
          </p:cNvPr>
          <p:cNvSpPr/>
          <p:nvPr/>
        </p:nvSpPr>
        <p:spPr>
          <a:xfrm>
            <a:off x="5214083" y="5202835"/>
            <a:ext cx="1364273" cy="363503"/>
          </a:xfrm>
          <a:prstGeom prst="rect">
            <a:avLst/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Rate Value</a:t>
            </a:r>
          </a:p>
        </p:txBody>
      </p:sp>
      <p:sp>
        <p:nvSpPr>
          <p:cNvPr id="43" name="Trapezoid 88">
            <a:extLst>
              <a:ext uri="{FF2B5EF4-FFF2-40B4-BE49-F238E27FC236}">
                <a16:creationId xmlns:a16="http://schemas.microsoft.com/office/drawing/2014/main" id="{EF13016B-238D-4CA2-807D-9BE380CC9AD3}"/>
              </a:ext>
            </a:extLst>
          </p:cNvPr>
          <p:cNvSpPr/>
          <p:nvPr/>
        </p:nvSpPr>
        <p:spPr>
          <a:xfrm rot="5400000">
            <a:off x="1965205" y="4374664"/>
            <a:ext cx="2338115" cy="1492105"/>
          </a:xfrm>
          <a:prstGeom prst="trapezoid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Group 32">
            <a:extLst>
              <a:ext uri="{FF2B5EF4-FFF2-40B4-BE49-F238E27FC236}">
                <a16:creationId xmlns:a16="http://schemas.microsoft.com/office/drawing/2014/main" id="{3BF544BB-D510-43FD-A5BC-8A6ACCF93851}"/>
              </a:ext>
            </a:extLst>
          </p:cNvPr>
          <p:cNvGrpSpPr/>
          <p:nvPr/>
        </p:nvGrpSpPr>
        <p:grpSpPr>
          <a:xfrm rot="5400000">
            <a:off x="2707822" y="4884382"/>
            <a:ext cx="919021" cy="554120"/>
            <a:chOff x="1040728" y="3511051"/>
            <a:chExt cx="2777155" cy="1642242"/>
          </a:xfrm>
          <a:effectLst/>
        </p:grpSpPr>
        <p:sp>
          <p:nvSpPr>
            <p:cNvPr id="45" name="Freeform 90">
              <a:extLst>
                <a:ext uri="{FF2B5EF4-FFF2-40B4-BE49-F238E27FC236}">
                  <a16:creationId xmlns:a16="http://schemas.microsoft.com/office/drawing/2014/main" id="{365F6D1A-96C7-43EC-9F71-D8786BB3FA1C}"/>
                </a:ext>
              </a:extLst>
            </p:cNvPr>
            <p:cNvSpPr/>
            <p:nvPr/>
          </p:nvSpPr>
          <p:spPr>
            <a:xfrm>
              <a:off x="1040728" y="3511051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91">
              <a:extLst>
                <a:ext uri="{FF2B5EF4-FFF2-40B4-BE49-F238E27FC236}">
                  <a16:creationId xmlns:a16="http://schemas.microsoft.com/office/drawing/2014/main" id="{7C751A24-F55A-49A3-A2DF-9F81B0806C34}"/>
                </a:ext>
              </a:extLst>
            </p:cNvPr>
            <p:cNvSpPr/>
            <p:nvPr/>
          </p:nvSpPr>
          <p:spPr>
            <a:xfrm flipH="1" flipV="1">
              <a:off x="2411547" y="4311599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92">
              <a:extLst>
                <a:ext uri="{FF2B5EF4-FFF2-40B4-BE49-F238E27FC236}">
                  <a16:creationId xmlns:a16="http://schemas.microsoft.com/office/drawing/2014/main" id="{2B67B122-7F96-46C7-883D-D3DDB6E5489A}"/>
                </a:ext>
              </a:extLst>
            </p:cNvPr>
            <p:cNvSpPr/>
            <p:nvPr/>
          </p:nvSpPr>
          <p:spPr>
            <a:xfrm flipH="1">
              <a:off x="2433736" y="3534367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93">
              <a:extLst>
                <a:ext uri="{FF2B5EF4-FFF2-40B4-BE49-F238E27FC236}">
                  <a16:creationId xmlns:a16="http://schemas.microsoft.com/office/drawing/2014/main" id="{4F69B538-4C90-45AF-AC83-52FD6411D704}"/>
                </a:ext>
              </a:extLst>
            </p:cNvPr>
            <p:cNvSpPr/>
            <p:nvPr/>
          </p:nvSpPr>
          <p:spPr>
            <a:xfrm flipV="1">
              <a:off x="1062916" y="4334915"/>
              <a:ext cx="1384147" cy="818378"/>
            </a:xfrm>
            <a:custGeom>
              <a:avLst/>
              <a:gdLst>
                <a:gd name="connsiteX0" fmla="*/ 0 w 1171320"/>
                <a:gd name="connsiteY0" fmla="*/ 0 h 480831"/>
                <a:gd name="connsiteX1" fmla="*/ 715121 w 1171320"/>
                <a:gd name="connsiteY1" fmla="*/ 147948 h 480831"/>
                <a:gd name="connsiteX2" fmla="*/ 1171320 w 1171320"/>
                <a:gd name="connsiteY2" fmla="*/ 480831 h 48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1320" h="480831">
                  <a:moveTo>
                    <a:pt x="0" y="0"/>
                  </a:moveTo>
                  <a:cubicBezTo>
                    <a:pt x="259950" y="33905"/>
                    <a:pt x="519901" y="67810"/>
                    <a:pt x="715121" y="147948"/>
                  </a:cubicBezTo>
                  <a:cubicBezTo>
                    <a:pt x="910341" y="228087"/>
                    <a:pt x="1040830" y="354459"/>
                    <a:pt x="1171320" y="480831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" name="Straight Arrow Connector 100">
            <a:extLst>
              <a:ext uri="{FF2B5EF4-FFF2-40B4-BE49-F238E27FC236}">
                <a16:creationId xmlns:a16="http://schemas.microsoft.com/office/drawing/2014/main" id="{581F7985-7DB7-4A9D-A790-3D438C5B533D}"/>
              </a:ext>
            </a:extLst>
          </p:cNvPr>
          <p:cNvCxnSpPr>
            <a:cxnSpLocks/>
            <a:endCxn id="43" idx="2"/>
          </p:cNvCxnSpPr>
          <p:nvPr/>
        </p:nvCxnSpPr>
        <p:spPr>
          <a:xfrm>
            <a:off x="2057400" y="5120718"/>
            <a:ext cx="330809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 w="med" len="lg"/>
          </a:ln>
          <a:effectLst/>
        </p:spPr>
      </p:cxnSp>
      <p:sp>
        <p:nvSpPr>
          <p:cNvPr id="50" name="TextBox 104">
            <a:extLst>
              <a:ext uri="{FF2B5EF4-FFF2-40B4-BE49-F238E27FC236}">
                <a16:creationId xmlns:a16="http://schemas.microsoft.com/office/drawing/2014/main" id="{8016777C-2AAB-4CD6-AEBD-4E2CF87B7C61}"/>
              </a:ext>
            </a:extLst>
          </p:cNvPr>
          <p:cNvSpPr txBox="1"/>
          <p:nvPr/>
        </p:nvSpPr>
        <p:spPr>
          <a:xfrm rot="16200000">
            <a:off x="4368036" y="4598536"/>
            <a:ext cx="1209577" cy="324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/>
              </a:rPr>
              <a:t>Action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51" name="Rectangle 18">
            <a:extLst>
              <a:ext uri="{FF2B5EF4-FFF2-40B4-BE49-F238E27FC236}">
                <a16:creationId xmlns:a16="http://schemas.microsoft.com/office/drawing/2014/main" id="{98B7FB64-A8CF-4208-8620-72CC21A19ACC}"/>
              </a:ext>
            </a:extLst>
          </p:cNvPr>
          <p:cNvSpPr/>
          <p:nvPr/>
        </p:nvSpPr>
        <p:spPr>
          <a:xfrm>
            <a:off x="4314119" y="2989926"/>
            <a:ext cx="2783659" cy="855553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Reward   </a:t>
            </a:r>
          </a:p>
        </p:txBody>
      </p:sp>
      <p:sp>
        <p:nvSpPr>
          <p:cNvPr id="52" name="TextBox 2">
            <a:extLst>
              <a:ext uri="{FF2B5EF4-FFF2-40B4-BE49-F238E27FC236}">
                <a16:creationId xmlns:a16="http://schemas.microsoft.com/office/drawing/2014/main" id="{7045E94E-35EF-453C-A42B-CA34FDD0065C}"/>
              </a:ext>
            </a:extLst>
          </p:cNvPr>
          <p:cNvSpPr txBox="1"/>
          <p:nvPr/>
        </p:nvSpPr>
        <p:spPr>
          <a:xfrm>
            <a:off x="2308096" y="3282492"/>
            <a:ext cx="1086092" cy="34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Agent</a:t>
            </a: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C42DD73D-AA66-434A-990A-FDC082500ECB}"/>
              </a:ext>
            </a:extLst>
          </p:cNvPr>
          <p:cNvSpPr/>
          <p:nvPr/>
        </p:nvSpPr>
        <p:spPr>
          <a:xfrm>
            <a:off x="362338" y="3407967"/>
            <a:ext cx="1545326" cy="2700985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3EA6E05-3400-4B9C-BB1F-57686A06CBF2}"/>
              </a:ext>
            </a:extLst>
          </p:cNvPr>
          <p:cNvSpPr txBox="1"/>
          <p:nvPr/>
        </p:nvSpPr>
        <p:spPr>
          <a:xfrm>
            <a:off x="507557" y="3762259"/>
            <a:ext cx="136197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Past rate</a:t>
            </a:r>
          </a:p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Current buffer Frame delay</a:t>
            </a:r>
          </a:p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RTT time</a:t>
            </a:r>
          </a:p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Lost rate</a:t>
            </a:r>
          </a:p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……</a:t>
            </a:r>
          </a:p>
        </p:txBody>
      </p:sp>
      <p:sp>
        <p:nvSpPr>
          <p:cNvPr id="55" name="TextBox 30">
            <a:extLst>
              <a:ext uri="{FF2B5EF4-FFF2-40B4-BE49-F238E27FC236}">
                <a16:creationId xmlns:a16="http://schemas.microsoft.com/office/drawing/2014/main" id="{37B47685-9192-4846-A5FF-DF4FB1CA2327}"/>
              </a:ext>
            </a:extLst>
          </p:cNvPr>
          <p:cNvSpPr txBox="1"/>
          <p:nvPr/>
        </p:nvSpPr>
        <p:spPr>
          <a:xfrm>
            <a:off x="471616" y="3387553"/>
            <a:ext cx="1461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Calibri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4609373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BC312F-BDEB-47B3-AF98-F4A0C54D4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F11AA-CD0E-F445-9A1D-F3E0EAED3003}" type="slidenum">
              <a:rPr lang="zh-CN" altLang="zh-CN" smtClean="0"/>
              <a:pPr/>
              <a:t>11</a:t>
            </a:fld>
            <a:endParaRPr lang="zh-CN" altLang="zh-CN"/>
          </a:p>
        </p:txBody>
      </p:sp>
      <p:sp>
        <p:nvSpPr>
          <p:cNvPr id="17" name="圆角矩形 56">
            <a:extLst>
              <a:ext uri="{FF2B5EF4-FFF2-40B4-BE49-F238E27FC236}">
                <a16:creationId xmlns:a16="http://schemas.microsoft.com/office/drawing/2014/main" id="{D3E9AC32-E23B-46D1-9B10-8C8918299962}"/>
              </a:ext>
            </a:extLst>
          </p:cNvPr>
          <p:cNvSpPr/>
          <p:nvPr/>
        </p:nvSpPr>
        <p:spPr>
          <a:xfrm>
            <a:off x="518961" y="2049961"/>
            <a:ext cx="11606364" cy="862360"/>
          </a:xfrm>
          <a:prstGeom prst="roundRect">
            <a:avLst>
              <a:gd name="adj" fmla="val 793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Network Capability Exposure :</a:t>
            </a:r>
          </a:p>
          <a:p>
            <a:pPr marL="285750" marR="0" lvl="0" indent="-28575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More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information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type reflect network status to help Reinforcement Learning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Wingdings" panose="05000000000000000000" pitchFamily="2" charset="2"/>
              </a:rPr>
              <a:t> predict network performance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285750" marR="0" lvl="0" indent="-285750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More frequency and more precise to help increase accuracy 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Wingdings" panose="05000000000000000000" pitchFamily="2" charset="2"/>
              </a:rPr>
              <a:t>  to millisecond level and user level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0B3E88F-F191-41AA-81A2-DC7CC9A16F48}"/>
              </a:ext>
            </a:extLst>
          </p:cNvPr>
          <p:cNvSpPr txBox="1"/>
          <p:nvPr/>
        </p:nvSpPr>
        <p:spPr>
          <a:xfrm>
            <a:off x="518961" y="778542"/>
            <a:ext cx="10977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Data Source:   Client side; Server side;  Network side</a:t>
            </a:r>
          </a:p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Goal: Predict the change of network;  balance between delay and rate</a:t>
            </a:r>
          </a:p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Future:  Need more kinds of information which can reflect the network status (from operator and MEC) 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A5F4DBC7-482A-4329-B7D2-2ABE61BBCCEF}"/>
              </a:ext>
            </a:extLst>
          </p:cNvPr>
          <p:cNvSpPr/>
          <p:nvPr/>
        </p:nvSpPr>
        <p:spPr>
          <a:xfrm>
            <a:off x="4239542" y="4079091"/>
            <a:ext cx="1933575" cy="1257299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Application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98C997BA-5ABB-4664-9C19-9B08A649BDD0}"/>
              </a:ext>
            </a:extLst>
          </p:cNvPr>
          <p:cNvSpPr txBox="1"/>
          <p:nvPr/>
        </p:nvSpPr>
        <p:spPr>
          <a:xfrm>
            <a:off x="0" y="64057"/>
            <a:ext cx="10412660" cy="11299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Network Aware Application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gradFill>
                <a:gsLst>
                  <a:gs pos="0">
                    <a:srgbClr val="788BA9"/>
                  </a:gs>
                  <a:gs pos="74000">
                    <a:srgbClr val="D67A71"/>
                  </a:gs>
                </a:gsLst>
                <a:lin ang="0" scaled="0"/>
              </a:gra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B76011A-6026-4936-B45F-B41DAA39841F}"/>
              </a:ext>
            </a:extLst>
          </p:cNvPr>
          <p:cNvCxnSpPr>
            <a:cxnSpLocks/>
          </p:cNvCxnSpPr>
          <p:nvPr/>
        </p:nvCxnSpPr>
        <p:spPr>
          <a:xfrm>
            <a:off x="3168502" y="3816670"/>
            <a:ext cx="861767" cy="524841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923880E7-CC86-4699-A878-12AA26321534}"/>
              </a:ext>
            </a:extLst>
          </p:cNvPr>
          <p:cNvCxnSpPr>
            <a:cxnSpLocks/>
          </p:cNvCxnSpPr>
          <p:nvPr/>
        </p:nvCxnSpPr>
        <p:spPr>
          <a:xfrm flipH="1">
            <a:off x="6382390" y="3912781"/>
            <a:ext cx="858383" cy="428730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83CFF371-99D8-4E01-8205-7C098311A4C6}"/>
              </a:ext>
            </a:extLst>
          </p:cNvPr>
          <p:cNvSpPr txBox="1"/>
          <p:nvPr/>
        </p:nvSpPr>
        <p:spPr>
          <a:xfrm>
            <a:off x="1212112" y="3041330"/>
            <a:ext cx="319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Client Information (frame delay, buffer status)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5AF0E3C-87E5-41F8-B394-07F07B080A3C}"/>
              </a:ext>
            </a:extLst>
          </p:cNvPr>
          <p:cNvSpPr txBox="1"/>
          <p:nvPr/>
        </p:nvSpPr>
        <p:spPr>
          <a:xfrm>
            <a:off x="7116726" y="3203944"/>
            <a:ext cx="3547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Server Information (RTT time , video rate,  frame rate, frame size…)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837CA10-A67C-42AA-BD08-DE6255AD21FE}"/>
              </a:ext>
            </a:extLst>
          </p:cNvPr>
          <p:cNvSpPr txBox="1"/>
          <p:nvPr/>
        </p:nvSpPr>
        <p:spPr>
          <a:xfrm>
            <a:off x="3599385" y="6069892"/>
            <a:ext cx="417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Network Information (loss rate,  cell load, mobile position information…)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E909EF9B-54DC-472C-8919-4A22BD4C54A4}"/>
              </a:ext>
            </a:extLst>
          </p:cNvPr>
          <p:cNvCxnSpPr>
            <a:cxnSpLocks/>
          </p:cNvCxnSpPr>
          <p:nvPr/>
        </p:nvCxnSpPr>
        <p:spPr>
          <a:xfrm flipV="1">
            <a:off x="5180832" y="5363834"/>
            <a:ext cx="1" cy="70605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4968D366-BCD9-4788-9DDA-60C23F9E1849}"/>
              </a:ext>
            </a:extLst>
          </p:cNvPr>
          <p:cNvSpPr txBox="1"/>
          <p:nvPr/>
        </p:nvSpPr>
        <p:spPr>
          <a:xfrm>
            <a:off x="1991636" y="4127146"/>
            <a:ext cx="19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Uplink Channel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DA77420-80AB-4B3B-AB75-A8F86F015428}"/>
              </a:ext>
            </a:extLst>
          </p:cNvPr>
          <p:cNvSpPr txBox="1"/>
          <p:nvPr/>
        </p:nvSpPr>
        <p:spPr>
          <a:xfrm>
            <a:off x="6811581" y="4148814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Direct Connect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8C94CDE-0605-4B46-945A-1D6E5928D5C6}"/>
              </a:ext>
            </a:extLst>
          </p:cNvPr>
          <p:cNvSpPr txBox="1"/>
          <p:nvPr/>
        </p:nvSpPr>
        <p:spPr>
          <a:xfrm>
            <a:off x="5438754" y="5541507"/>
            <a:ext cx="215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Private Link</a:t>
            </a:r>
            <a:endParaRPr lang="zh-CN" altLang="en-US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00634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82907E-B272-C640-99A0-E4656A4B2D2C}"/>
              </a:ext>
            </a:extLst>
          </p:cNvPr>
          <p:cNvSpPr txBox="1"/>
          <p:nvPr/>
        </p:nvSpPr>
        <p:spPr>
          <a:xfrm>
            <a:off x="1084077" y="2668719"/>
            <a:ext cx="10412660" cy="11299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Thank</a:t>
            </a:r>
            <a:r>
              <a:rPr lang="zh-CN" altLang="en-US" sz="48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8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you</a:t>
            </a:r>
            <a:r>
              <a:rPr lang="zh-CN" altLang="en-US" sz="48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！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88BA9"/>
                  </a:gs>
                  <a:gs pos="74000">
                    <a:srgbClr val="D67A71"/>
                  </a:gs>
                </a:gsLst>
                <a:lin ang="0" scaled="0"/>
              </a:gra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03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BC312F-BDEB-47B3-AF98-F4A0C54D4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42698"/>
            <a:ext cx="12192000" cy="234950"/>
          </a:xfrm>
        </p:spPr>
        <p:txBody>
          <a:bodyPr/>
          <a:lstStyle/>
          <a:p>
            <a:fld id="{256F11AA-CD0E-F445-9A1D-F3E0EAED3003}" type="slidenum">
              <a:rPr lang="zh-CN" altLang="zh-CN" smtClean="0"/>
              <a:pPr/>
              <a:t>13</a:t>
            </a:fld>
            <a:endParaRPr lang="zh-CN" altLang="zh-CN"/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40A6EFF6-AAD1-4F75-8119-6E6A87233BDD}"/>
              </a:ext>
            </a:extLst>
          </p:cNvPr>
          <p:cNvGrpSpPr/>
          <p:nvPr/>
        </p:nvGrpSpPr>
        <p:grpSpPr>
          <a:xfrm>
            <a:off x="2346964" y="2940445"/>
            <a:ext cx="9409607" cy="3339522"/>
            <a:chOff x="304407" y="342225"/>
            <a:chExt cx="9409607" cy="3339522"/>
          </a:xfrm>
        </p:grpSpPr>
        <p:sp>
          <p:nvSpPr>
            <p:cNvPr id="88" name="圆柱形 2">
              <a:extLst>
                <a:ext uri="{FF2B5EF4-FFF2-40B4-BE49-F238E27FC236}">
                  <a16:creationId xmlns:a16="http://schemas.microsoft.com/office/drawing/2014/main" id="{3B309925-63B2-41F5-A1A0-67909BB2B141}"/>
                </a:ext>
              </a:extLst>
            </p:cNvPr>
            <p:cNvSpPr/>
            <p:nvPr/>
          </p:nvSpPr>
          <p:spPr>
            <a:xfrm rot="5400000">
              <a:off x="4151682" y="1324782"/>
              <a:ext cx="1346827" cy="763573"/>
            </a:xfrm>
            <a:prstGeom prst="can">
              <a:avLst>
                <a:gd name="adj" fmla="val 3146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圆柱形 3">
              <a:extLst>
                <a:ext uri="{FF2B5EF4-FFF2-40B4-BE49-F238E27FC236}">
                  <a16:creationId xmlns:a16="http://schemas.microsoft.com/office/drawing/2014/main" id="{9222529E-4AEA-4DD8-AE84-80F8D9A312B3}"/>
                </a:ext>
              </a:extLst>
            </p:cNvPr>
            <p:cNvSpPr/>
            <p:nvPr/>
          </p:nvSpPr>
          <p:spPr>
            <a:xfrm rot="5400000">
              <a:off x="4518880" y="2468518"/>
              <a:ext cx="612432" cy="763573"/>
            </a:xfrm>
            <a:prstGeom prst="can">
              <a:avLst>
                <a:gd name="adj" fmla="val 314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6EE6F222-A1A3-4EDA-A41D-FA62ED0B9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203" y="1312211"/>
              <a:ext cx="688851" cy="841192"/>
            </a:xfrm>
            <a:prstGeom prst="rect">
              <a:avLst/>
            </a:prstGeom>
          </p:spPr>
        </p:pic>
        <p:sp>
          <p:nvSpPr>
            <p:cNvPr id="91" name="云形 90">
              <a:extLst>
                <a:ext uri="{FF2B5EF4-FFF2-40B4-BE49-F238E27FC236}">
                  <a16:creationId xmlns:a16="http://schemas.microsoft.com/office/drawing/2014/main" id="{B09B744B-4F4A-4FC8-9203-7CD6B92B2E92}"/>
                </a:ext>
              </a:extLst>
            </p:cNvPr>
            <p:cNvSpPr/>
            <p:nvPr/>
          </p:nvSpPr>
          <p:spPr>
            <a:xfrm>
              <a:off x="6058948" y="1894103"/>
              <a:ext cx="1580052" cy="1115661"/>
            </a:xfrm>
            <a:prstGeom prst="cloud">
              <a:avLst/>
            </a:pr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B755A746-F327-4649-87C2-D1C06D9310F9}"/>
                </a:ext>
              </a:extLst>
            </p:cNvPr>
            <p:cNvSpPr txBox="1"/>
            <p:nvPr/>
          </p:nvSpPr>
          <p:spPr>
            <a:xfrm>
              <a:off x="7814720" y="2003833"/>
              <a:ext cx="15786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VIP</a:t>
              </a: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slicing</a:t>
              </a: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BB5F841A-3578-45A3-9044-B07DD10A27E3}"/>
                </a:ext>
              </a:extLst>
            </p:cNvPr>
            <p:cNvSpPr txBox="1"/>
            <p:nvPr/>
          </p:nvSpPr>
          <p:spPr>
            <a:xfrm>
              <a:off x="7812158" y="2430616"/>
              <a:ext cx="15207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Common</a:t>
              </a:r>
              <a:r>
                <a:rPr lang="zh-CN" altLang="en-US" sz="14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data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94" name="图片 104">
              <a:extLst>
                <a:ext uri="{FF2B5EF4-FFF2-40B4-BE49-F238E27FC236}">
                  <a16:creationId xmlns:a16="http://schemas.microsoft.com/office/drawing/2014/main" id="{9ECD0E5E-24CC-421B-859D-204A8BCED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411" y="2469115"/>
              <a:ext cx="549088" cy="508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图片 104">
              <a:extLst>
                <a:ext uri="{FF2B5EF4-FFF2-40B4-BE49-F238E27FC236}">
                  <a16:creationId xmlns:a16="http://schemas.microsoft.com/office/drawing/2014/main" id="{EFF63964-A6AE-4837-BDB8-F9688A1DE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823" y="1314106"/>
              <a:ext cx="549088" cy="508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图片 115">
              <a:extLst>
                <a:ext uri="{FF2B5EF4-FFF2-40B4-BE49-F238E27FC236}">
                  <a16:creationId xmlns:a16="http://schemas.microsoft.com/office/drawing/2014/main" id="{7CCFECFC-FC0E-4136-AC65-C5B882D7A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877" y="2938822"/>
              <a:ext cx="647087" cy="47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" name="圆角矩形 56">
              <a:extLst>
                <a:ext uri="{FF2B5EF4-FFF2-40B4-BE49-F238E27FC236}">
                  <a16:creationId xmlns:a16="http://schemas.microsoft.com/office/drawing/2014/main" id="{F479D214-E067-4304-BCB9-F788A5628405}"/>
                </a:ext>
              </a:extLst>
            </p:cNvPr>
            <p:cNvSpPr/>
            <p:nvPr/>
          </p:nvSpPr>
          <p:spPr>
            <a:xfrm>
              <a:off x="7372426" y="1490693"/>
              <a:ext cx="1479047" cy="329888"/>
            </a:xfrm>
            <a:prstGeom prst="roundRect">
              <a:avLst>
                <a:gd name="adj" fmla="val 79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Server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noProof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pic>
          <p:nvPicPr>
            <p:cNvPr id="98" name="图片 115">
              <a:extLst>
                <a:ext uri="{FF2B5EF4-FFF2-40B4-BE49-F238E27FC236}">
                  <a16:creationId xmlns:a16="http://schemas.microsoft.com/office/drawing/2014/main" id="{868A32B4-115A-4539-824B-E5FD1CAEE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782" y="1116281"/>
              <a:ext cx="647087" cy="473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圆角矩形 56">
              <a:extLst>
                <a:ext uri="{FF2B5EF4-FFF2-40B4-BE49-F238E27FC236}">
                  <a16:creationId xmlns:a16="http://schemas.microsoft.com/office/drawing/2014/main" id="{9C19D1B4-E0C2-4160-9245-E266EF13EBC3}"/>
                </a:ext>
              </a:extLst>
            </p:cNvPr>
            <p:cNvSpPr/>
            <p:nvPr/>
          </p:nvSpPr>
          <p:spPr>
            <a:xfrm>
              <a:off x="2671424" y="1936388"/>
              <a:ext cx="914438" cy="329888"/>
            </a:xfrm>
            <a:prstGeom prst="roundRect">
              <a:avLst>
                <a:gd name="adj" fmla="val 79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5G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BS1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00" name="圆角矩形 56">
              <a:extLst>
                <a:ext uri="{FF2B5EF4-FFF2-40B4-BE49-F238E27FC236}">
                  <a16:creationId xmlns:a16="http://schemas.microsoft.com/office/drawing/2014/main" id="{C08ADD9A-5F58-4CFF-A2BB-CC4E25F91618}"/>
                </a:ext>
              </a:extLst>
            </p:cNvPr>
            <p:cNvSpPr/>
            <p:nvPr/>
          </p:nvSpPr>
          <p:spPr>
            <a:xfrm>
              <a:off x="689499" y="1373855"/>
              <a:ext cx="914438" cy="329888"/>
            </a:xfrm>
            <a:prstGeom prst="roundRect">
              <a:avLst>
                <a:gd name="adj" fmla="val 79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VIP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user1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01" name="圆角矩形 56">
              <a:extLst>
                <a:ext uri="{FF2B5EF4-FFF2-40B4-BE49-F238E27FC236}">
                  <a16:creationId xmlns:a16="http://schemas.microsoft.com/office/drawing/2014/main" id="{2D524B89-0459-43F3-A460-1A6F6A53D10F}"/>
                </a:ext>
              </a:extLst>
            </p:cNvPr>
            <p:cNvSpPr/>
            <p:nvPr/>
          </p:nvSpPr>
          <p:spPr>
            <a:xfrm>
              <a:off x="357486" y="1959750"/>
              <a:ext cx="1366177" cy="329888"/>
            </a:xfrm>
            <a:prstGeom prst="roundRect">
              <a:avLst>
                <a:gd name="adj" fmla="val 79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Slicing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user2</a:t>
              </a:r>
            </a:p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（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application/mobile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number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）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pic>
          <p:nvPicPr>
            <p:cNvPr id="102" name="图片 104">
              <a:extLst>
                <a:ext uri="{FF2B5EF4-FFF2-40B4-BE49-F238E27FC236}">
                  <a16:creationId xmlns:a16="http://schemas.microsoft.com/office/drawing/2014/main" id="{A7A07038-555C-4D4A-88C2-F453BB9A7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127" y="1871238"/>
              <a:ext cx="549088" cy="508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7CEB0B15-FA8C-456A-BDCE-CC6B3D4F7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6077" y="2173612"/>
              <a:ext cx="688851" cy="841192"/>
            </a:xfrm>
            <a:prstGeom prst="rect">
              <a:avLst/>
            </a:prstGeom>
          </p:spPr>
        </p:pic>
        <p:sp>
          <p:nvSpPr>
            <p:cNvPr id="104" name="任意多边形 18">
              <a:extLst>
                <a:ext uri="{FF2B5EF4-FFF2-40B4-BE49-F238E27FC236}">
                  <a16:creationId xmlns:a16="http://schemas.microsoft.com/office/drawing/2014/main" id="{F0197210-F9BB-4397-9E7B-DA3596835BF6}"/>
                </a:ext>
              </a:extLst>
            </p:cNvPr>
            <p:cNvSpPr/>
            <p:nvPr/>
          </p:nvSpPr>
          <p:spPr>
            <a:xfrm>
              <a:off x="1911927" y="1234727"/>
              <a:ext cx="5628904" cy="975457"/>
            </a:xfrm>
            <a:custGeom>
              <a:avLst/>
              <a:gdLst>
                <a:gd name="connsiteX0" fmla="*/ 0 w 5628904"/>
                <a:gd name="connsiteY0" fmla="*/ 285315 h 975457"/>
                <a:gd name="connsiteX1" fmla="*/ 332509 w 5628904"/>
                <a:gd name="connsiteY1" fmla="*/ 307 h 975457"/>
                <a:gd name="connsiteX2" fmla="*/ 1187533 w 5628904"/>
                <a:gd name="connsiteY2" fmla="*/ 332816 h 975457"/>
                <a:gd name="connsiteX3" fmla="*/ 2565070 w 5628904"/>
                <a:gd name="connsiteY3" fmla="*/ 202187 h 975457"/>
                <a:gd name="connsiteX4" fmla="*/ 3336967 w 5628904"/>
                <a:gd name="connsiteY4" fmla="*/ 225938 h 975457"/>
                <a:gd name="connsiteX5" fmla="*/ 4548250 w 5628904"/>
                <a:gd name="connsiteY5" fmla="*/ 902831 h 975457"/>
                <a:gd name="connsiteX6" fmla="*/ 5272644 w 5628904"/>
                <a:gd name="connsiteY6" fmla="*/ 890956 h 975457"/>
                <a:gd name="connsiteX7" fmla="*/ 5628904 w 5628904"/>
                <a:gd name="connsiteY7" fmla="*/ 320941 h 975457"/>
                <a:gd name="connsiteX8" fmla="*/ 5628904 w 5628904"/>
                <a:gd name="connsiteY8" fmla="*/ 320941 h 97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28904" h="975457">
                  <a:moveTo>
                    <a:pt x="0" y="285315"/>
                  </a:moveTo>
                  <a:cubicBezTo>
                    <a:pt x="67293" y="138852"/>
                    <a:pt x="134587" y="-7610"/>
                    <a:pt x="332509" y="307"/>
                  </a:cubicBezTo>
                  <a:cubicBezTo>
                    <a:pt x="530431" y="8224"/>
                    <a:pt x="815440" y="299169"/>
                    <a:pt x="1187533" y="332816"/>
                  </a:cubicBezTo>
                  <a:cubicBezTo>
                    <a:pt x="1559627" y="366463"/>
                    <a:pt x="2206831" y="220000"/>
                    <a:pt x="2565070" y="202187"/>
                  </a:cubicBezTo>
                  <a:cubicBezTo>
                    <a:pt x="2923309" y="184374"/>
                    <a:pt x="3006437" y="109164"/>
                    <a:pt x="3336967" y="225938"/>
                  </a:cubicBezTo>
                  <a:cubicBezTo>
                    <a:pt x="3667497" y="342712"/>
                    <a:pt x="4225637" y="791995"/>
                    <a:pt x="4548250" y="902831"/>
                  </a:cubicBezTo>
                  <a:cubicBezTo>
                    <a:pt x="4870863" y="1013667"/>
                    <a:pt x="5092535" y="987938"/>
                    <a:pt x="5272644" y="890956"/>
                  </a:cubicBezTo>
                  <a:cubicBezTo>
                    <a:pt x="5452753" y="793974"/>
                    <a:pt x="5628904" y="320941"/>
                    <a:pt x="5628904" y="320941"/>
                  </a:cubicBezTo>
                  <a:lnTo>
                    <a:pt x="5628904" y="32094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9">
              <a:extLst>
                <a:ext uri="{FF2B5EF4-FFF2-40B4-BE49-F238E27FC236}">
                  <a16:creationId xmlns:a16="http://schemas.microsoft.com/office/drawing/2014/main" id="{080A78F0-A754-4D56-9B0F-B66A08F8820B}"/>
                </a:ext>
              </a:extLst>
            </p:cNvPr>
            <p:cNvSpPr/>
            <p:nvPr/>
          </p:nvSpPr>
          <p:spPr>
            <a:xfrm>
              <a:off x="1900052" y="1721922"/>
              <a:ext cx="5913912" cy="701455"/>
            </a:xfrm>
            <a:custGeom>
              <a:avLst/>
              <a:gdLst>
                <a:gd name="connsiteX0" fmla="*/ 0 w 5913912"/>
                <a:gd name="connsiteY0" fmla="*/ 391886 h 701455"/>
                <a:gd name="connsiteX1" fmla="*/ 391886 w 5913912"/>
                <a:gd name="connsiteY1" fmla="*/ 320634 h 701455"/>
                <a:gd name="connsiteX2" fmla="*/ 1175657 w 5913912"/>
                <a:gd name="connsiteY2" fmla="*/ 700644 h 701455"/>
                <a:gd name="connsiteX3" fmla="*/ 2565070 w 5913912"/>
                <a:gd name="connsiteY3" fmla="*/ 201881 h 701455"/>
                <a:gd name="connsiteX4" fmla="*/ 3360717 w 5913912"/>
                <a:gd name="connsiteY4" fmla="*/ 213756 h 701455"/>
                <a:gd name="connsiteX5" fmla="*/ 4548249 w 5913912"/>
                <a:gd name="connsiteY5" fmla="*/ 546265 h 701455"/>
                <a:gd name="connsiteX6" fmla="*/ 5272644 w 5913912"/>
                <a:gd name="connsiteY6" fmla="*/ 581891 h 701455"/>
                <a:gd name="connsiteX7" fmla="*/ 5913912 w 5913912"/>
                <a:gd name="connsiteY7" fmla="*/ 0 h 70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13912" h="701455">
                  <a:moveTo>
                    <a:pt x="0" y="391886"/>
                  </a:moveTo>
                  <a:cubicBezTo>
                    <a:pt x="97971" y="330530"/>
                    <a:pt x="195943" y="269174"/>
                    <a:pt x="391886" y="320634"/>
                  </a:cubicBezTo>
                  <a:cubicBezTo>
                    <a:pt x="587829" y="372094"/>
                    <a:pt x="813460" y="720436"/>
                    <a:pt x="1175657" y="700644"/>
                  </a:cubicBezTo>
                  <a:cubicBezTo>
                    <a:pt x="1537854" y="680852"/>
                    <a:pt x="2200893" y="283029"/>
                    <a:pt x="2565070" y="201881"/>
                  </a:cubicBezTo>
                  <a:cubicBezTo>
                    <a:pt x="2929247" y="120733"/>
                    <a:pt x="3030187" y="156359"/>
                    <a:pt x="3360717" y="213756"/>
                  </a:cubicBezTo>
                  <a:cubicBezTo>
                    <a:pt x="3691247" y="271153"/>
                    <a:pt x="4229595" y="484909"/>
                    <a:pt x="4548249" y="546265"/>
                  </a:cubicBezTo>
                  <a:cubicBezTo>
                    <a:pt x="4866903" y="607621"/>
                    <a:pt x="5045034" y="672935"/>
                    <a:pt x="5272644" y="581891"/>
                  </a:cubicBezTo>
                  <a:cubicBezTo>
                    <a:pt x="5500254" y="490847"/>
                    <a:pt x="5707083" y="245423"/>
                    <a:pt x="5913912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prstDash val="dash"/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任意多边形 20">
              <a:extLst>
                <a:ext uri="{FF2B5EF4-FFF2-40B4-BE49-F238E27FC236}">
                  <a16:creationId xmlns:a16="http://schemas.microsoft.com/office/drawing/2014/main" id="{A355BA66-74BF-435E-AAD3-47C56302A518}"/>
                </a:ext>
              </a:extLst>
            </p:cNvPr>
            <p:cNvSpPr/>
            <p:nvPr/>
          </p:nvSpPr>
          <p:spPr>
            <a:xfrm>
              <a:off x="1911927" y="2419455"/>
              <a:ext cx="5902037" cy="727506"/>
            </a:xfrm>
            <a:custGeom>
              <a:avLst/>
              <a:gdLst>
                <a:gd name="connsiteX0" fmla="*/ 0 w 5902037"/>
                <a:gd name="connsiteY0" fmla="*/ 299994 h 727506"/>
                <a:gd name="connsiteX1" fmla="*/ 439387 w 5902037"/>
                <a:gd name="connsiteY1" fmla="*/ 466249 h 727506"/>
                <a:gd name="connsiteX2" fmla="*/ 1175657 w 5902037"/>
                <a:gd name="connsiteY2" fmla="*/ 3111 h 727506"/>
                <a:gd name="connsiteX3" fmla="*/ 2529444 w 5902037"/>
                <a:gd name="connsiteY3" fmla="*/ 264368 h 727506"/>
                <a:gd name="connsiteX4" fmla="*/ 3348842 w 5902037"/>
                <a:gd name="connsiteY4" fmla="*/ 276244 h 727506"/>
                <a:gd name="connsiteX5" fmla="*/ 4524499 w 5902037"/>
                <a:gd name="connsiteY5" fmla="*/ 181241 h 727506"/>
                <a:gd name="connsiteX6" fmla="*/ 5260769 w 5902037"/>
                <a:gd name="connsiteY6" fmla="*/ 204992 h 727506"/>
                <a:gd name="connsiteX7" fmla="*/ 5902037 w 5902037"/>
                <a:gd name="connsiteY7" fmla="*/ 727506 h 72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2037" h="727506">
                  <a:moveTo>
                    <a:pt x="0" y="299994"/>
                  </a:moveTo>
                  <a:cubicBezTo>
                    <a:pt x="121722" y="407861"/>
                    <a:pt x="243444" y="515729"/>
                    <a:pt x="439387" y="466249"/>
                  </a:cubicBezTo>
                  <a:cubicBezTo>
                    <a:pt x="635330" y="416769"/>
                    <a:pt x="827314" y="36758"/>
                    <a:pt x="1175657" y="3111"/>
                  </a:cubicBezTo>
                  <a:cubicBezTo>
                    <a:pt x="1524000" y="-30536"/>
                    <a:pt x="2167247" y="218846"/>
                    <a:pt x="2529444" y="264368"/>
                  </a:cubicBezTo>
                  <a:cubicBezTo>
                    <a:pt x="2891641" y="309890"/>
                    <a:pt x="3016333" y="290099"/>
                    <a:pt x="3348842" y="276244"/>
                  </a:cubicBezTo>
                  <a:cubicBezTo>
                    <a:pt x="3681351" y="262389"/>
                    <a:pt x="4205844" y="193116"/>
                    <a:pt x="4524499" y="181241"/>
                  </a:cubicBezTo>
                  <a:cubicBezTo>
                    <a:pt x="4843154" y="169366"/>
                    <a:pt x="5031179" y="113948"/>
                    <a:pt x="5260769" y="204992"/>
                  </a:cubicBezTo>
                  <a:cubicBezTo>
                    <a:pt x="5490359" y="296036"/>
                    <a:pt x="5696198" y="511771"/>
                    <a:pt x="5902037" y="727506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</a:schemeClr>
              </a:solidFill>
              <a:prstDash val="dash"/>
              <a:head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56">
              <a:extLst>
                <a:ext uri="{FF2B5EF4-FFF2-40B4-BE49-F238E27FC236}">
                  <a16:creationId xmlns:a16="http://schemas.microsoft.com/office/drawing/2014/main" id="{43D90467-AC5E-472A-A29F-BF3ECB892B63}"/>
                </a:ext>
              </a:extLst>
            </p:cNvPr>
            <p:cNvSpPr/>
            <p:nvPr/>
          </p:nvSpPr>
          <p:spPr>
            <a:xfrm>
              <a:off x="601271" y="2731215"/>
              <a:ext cx="1027391" cy="329888"/>
            </a:xfrm>
            <a:prstGeom prst="roundRect">
              <a:avLst>
                <a:gd name="adj" fmla="val 79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Common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user3~N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7A6BEC2F-3041-4A6E-AE1B-3363D1B2683B}"/>
                </a:ext>
              </a:extLst>
            </p:cNvPr>
            <p:cNvSpPr txBox="1"/>
            <p:nvPr/>
          </p:nvSpPr>
          <p:spPr>
            <a:xfrm>
              <a:off x="1521838" y="2906940"/>
              <a:ext cx="461665" cy="35669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/>
                <a:t>…</a:t>
              </a:r>
              <a:endParaRPr lang="zh-CN" altLang="en-US" dirty="0"/>
            </a:p>
          </p:txBody>
        </p:sp>
        <p:sp>
          <p:nvSpPr>
            <p:cNvPr id="109" name="圆角矩形 56">
              <a:extLst>
                <a:ext uri="{FF2B5EF4-FFF2-40B4-BE49-F238E27FC236}">
                  <a16:creationId xmlns:a16="http://schemas.microsoft.com/office/drawing/2014/main" id="{6951DB6C-A3B8-42E5-8DF4-06350B6785D8}"/>
                </a:ext>
              </a:extLst>
            </p:cNvPr>
            <p:cNvSpPr/>
            <p:nvPr/>
          </p:nvSpPr>
          <p:spPr>
            <a:xfrm>
              <a:off x="2643283" y="2874637"/>
              <a:ext cx="914438" cy="329888"/>
            </a:xfrm>
            <a:prstGeom prst="roundRect">
              <a:avLst>
                <a:gd name="adj" fmla="val 79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5G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BS2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10" name="圆角矩形 56">
              <a:extLst>
                <a:ext uri="{FF2B5EF4-FFF2-40B4-BE49-F238E27FC236}">
                  <a16:creationId xmlns:a16="http://schemas.microsoft.com/office/drawing/2014/main" id="{A7D7D2E5-4EBA-4E6D-BD2C-BBA758A71239}"/>
                </a:ext>
              </a:extLst>
            </p:cNvPr>
            <p:cNvSpPr/>
            <p:nvPr/>
          </p:nvSpPr>
          <p:spPr>
            <a:xfrm>
              <a:off x="304407" y="449067"/>
              <a:ext cx="1571310" cy="329888"/>
            </a:xfrm>
            <a:prstGeom prst="roundRect">
              <a:avLst>
                <a:gd name="adj" fmla="val 79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User Client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1" name="圆角矩形 56">
              <a:extLst>
                <a:ext uri="{FF2B5EF4-FFF2-40B4-BE49-F238E27FC236}">
                  <a16:creationId xmlns:a16="http://schemas.microsoft.com/office/drawing/2014/main" id="{9D433657-D8A3-48D0-BE3E-DC706BCC5BB0}"/>
                </a:ext>
              </a:extLst>
            </p:cNvPr>
            <p:cNvSpPr/>
            <p:nvPr/>
          </p:nvSpPr>
          <p:spPr>
            <a:xfrm>
              <a:off x="3821504" y="763550"/>
              <a:ext cx="1980911" cy="329888"/>
            </a:xfrm>
            <a:prstGeom prst="roundRect">
              <a:avLst>
                <a:gd name="adj" fmla="val 79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Network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slicing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channel</a:t>
              </a:r>
              <a:r>
                <a:rPr lang="en-US" altLang="zh-CN" sz="1400" noProof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12" name="圆角矩形 56">
              <a:extLst>
                <a:ext uri="{FF2B5EF4-FFF2-40B4-BE49-F238E27FC236}">
                  <a16:creationId xmlns:a16="http://schemas.microsoft.com/office/drawing/2014/main" id="{98D8B8B4-BFAA-49D2-898E-B2116423BD58}"/>
                </a:ext>
              </a:extLst>
            </p:cNvPr>
            <p:cNvSpPr/>
            <p:nvPr/>
          </p:nvSpPr>
          <p:spPr>
            <a:xfrm>
              <a:off x="4137961" y="3117399"/>
              <a:ext cx="1374268" cy="329888"/>
            </a:xfrm>
            <a:prstGeom prst="roundRect">
              <a:avLst>
                <a:gd name="adj" fmla="val 79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Common</a:t>
              </a:r>
              <a:r>
                <a:rPr kumimoji="0" lang="zh-CN" altLang="en-US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 </a:t>
              </a:r>
              <a:r>
                <a:rPr kumimoji="0" lang="en-US" altLang="zh-CN" sz="14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channel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13" name="矩形: 圆角 24">
              <a:extLst>
                <a:ext uri="{FF2B5EF4-FFF2-40B4-BE49-F238E27FC236}">
                  <a16:creationId xmlns:a16="http://schemas.microsoft.com/office/drawing/2014/main" id="{82F2D507-7076-4832-925E-FC8AD5165FA4}"/>
                </a:ext>
              </a:extLst>
            </p:cNvPr>
            <p:cNvSpPr/>
            <p:nvPr/>
          </p:nvSpPr>
          <p:spPr>
            <a:xfrm>
              <a:off x="6438861" y="2450879"/>
              <a:ext cx="715637" cy="363180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UPF2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矩形: 圆角 24">
              <a:extLst>
                <a:ext uri="{FF2B5EF4-FFF2-40B4-BE49-F238E27FC236}">
                  <a16:creationId xmlns:a16="http://schemas.microsoft.com/office/drawing/2014/main" id="{CFD7C01D-4B90-4D0E-95D1-D0A437927064}"/>
                </a:ext>
              </a:extLst>
            </p:cNvPr>
            <p:cNvSpPr/>
            <p:nvPr/>
          </p:nvSpPr>
          <p:spPr>
            <a:xfrm>
              <a:off x="6438862" y="2003833"/>
              <a:ext cx="715637" cy="36318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UPF1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圆角矩形 56">
              <a:extLst>
                <a:ext uri="{FF2B5EF4-FFF2-40B4-BE49-F238E27FC236}">
                  <a16:creationId xmlns:a16="http://schemas.microsoft.com/office/drawing/2014/main" id="{24021632-1734-4A37-8937-167357B9DFAF}"/>
                </a:ext>
              </a:extLst>
            </p:cNvPr>
            <p:cNvSpPr/>
            <p:nvPr/>
          </p:nvSpPr>
          <p:spPr>
            <a:xfrm>
              <a:off x="7390896" y="3351859"/>
              <a:ext cx="1479047" cy="329888"/>
            </a:xfrm>
            <a:prstGeom prst="roundRect">
              <a:avLst>
                <a:gd name="adj" fmla="val 79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Server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sz="1400" noProof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cxnSp>
          <p:nvCxnSpPr>
            <p:cNvPr id="116" name="直接连接符 115">
              <a:extLst>
                <a:ext uri="{FF2B5EF4-FFF2-40B4-BE49-F238E27FC236}">
                  <a16:creationId xmlns:a16="http://schemas.microsoft.com/office/drawing/2014/main" id="{FE3E5549-D43A-4CF3-AA00-002023AF486E}"/>
                </a:ext>
              </a:extLst>
            </p:cNvPr>
            <p:cNvCxnSpPr/>
            <p:nvPr/>
          </p:nvCxnSpPr>
          <p:spPr>
            <a:xfrm>
              <a:off x="9215251" y="2090992"/>
              <a:ext cx="498763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E6462C5F-025C-4ED5-BE46-260E2F0BE4B8}"/>
                </a:ext>
              </a:extLst>
            </p:cNvPr>
            <p:cNvCxnSpPr/>
            <p:nvPr/>
          </p:nvCxnSpPr>
          <p:spPr>
            <a:xfrm>
              <a:off x="9213273" y="2231515"/>
              <a:ext cx="498763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id="{7FCFEE29-DCA8-4C9A-871F-670B0855AF60}"/>
                </a:ext>
              </a:extLst>
            </p:cNvPr>
            <p:cNvCxnSpPr/>
            <p:nvPr/>
          </p:nvCxnSpPr>
          <p:spPr>
            <a:xfrm>
              <a:off x="9211295" y="2597671"/>
              <a:ext cx="498763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圆角矩形 33">
              <a:extLst>
                <a:ext uri="{FF2B5EF4-FFF2-40B4-BE49-F238E27FC236}">
                  <a16:creationId xmlns:a16="http://schemas.microsoft.com/office/drawing/2014/main" id="{97777D7C-D596-45EB-8C39-34C75B1F13C6}"/>
                </a:ext>
              </a:extLst>
            </p:cNvPr>
            <p:cNvSpPr/>
            <p:nvPr/>
          </p:nvSpPr>
          <p:spPr>
            <a:xfrm>
              <a:off x="320634" y="439387"/>
              <a:ext cx="1983839" cy="2824243"/>
            </a:xfrm>
            <a:prstGeom prst="roundRect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圆角矩形 35">
              <a:extLst>
                <a:ext uri="{FF2B5EF4-FFF2-40B4-BE49-F238E27FC236}">
                  <a16:creationId xmlns:a16="http://schemas.microsoft.com/office/drawing/2014/main" id="{98423F60-EA26-468E-B479-772CADC86280}"/>
                </a:ext>
              </a:extLst>
            </p:cNvPr>
            <p:cNvSpPr/>
            <p:nvPr/>
          </p:nvSpPr>
          <p:spPr>
            <a:xfrm>
              <a:off x="3821504" y="439387"/>
              <a:ext cx="1983839" cy="2989187"/>
            </a:xfrm>
            <a:prstGeom prst="roundRect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圆角矩形 56">
              <a:extLst>
                <a:ext uri="{FF2B5EF4-FFF2-40B4-BE49-F238E27FC236}">
                  <a16:creationId xmlns:a16="http://schemas.microsoft.com/office/drawing/2014/main" id="{EC6C958D-8BB3-4ED2-B22E-8D8B96E4FB84}"/>
                </a:ext>
              </a:extLst>
            </p:cNvPr>
            <p:cNvSpPr/>
            <p:nvPr/>
          </p:nvSpPr>
          <p:spPr>
            <a:xfrm>
              <a:off x="3713718" y="342225"/>
              <a:ext cx="1980911" cy="329888"/>
            </a:xfrm>
            <a:prstGeom prst="roundRect">
              <a:avLst>
                <a:gd name="adj" fmla="val 79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Transport</a:t>
              </a:r>
              <a:r>
                <a:rPr kumimoji="0" lang="zh-CN" altLang="en-US" sz="16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kumimoji="0" lang="en-US" altLang="zh-CN" sz="16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</a:rPr>
                <a:t>Network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2" name="圆角矩形 37">
              <a:extLst>
                <a:ext uri="{FF2B5EF4-FFF2-40B4-BE49-F238E27FC236}">
                  <a16:creationId xmlns:a16="http://schemas.microsoft.com/office/drawing/2014/main" id="{A2F9B819-EE25-4F38-B685-5E4FAC109653}"/>
                </a:ext>
              </a:extLst>
            </p:cNvPr>
            <p:cNvSpPr/>
            <p:nvPr/>
          </p:nvSpPr>
          <p:spPr>
            <a:xfrm>
              <a:off x="6181918" y="439388"/>
              <a:ext cx="1358913" cy="2989186"/>
            </a:xfrm>
            <a:prstGeom prst="roundRect">
              <a:avLst/>
            </a:prstGeom>
            <a:noFill/>
            <a:ln w="19050">
              <a:solidFill>
                <a:schemeClr val="bg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圆角矩形 56">
              <a:extLst>
                <a:ext uri="{FF2B5EF4-FFF2-40B4-BE49-F238E27FC236}">
                  <a16:creationId xmlns:a16="http://schemas.microsoft.com/office/drawing/2014/main" id="{B0D7E1C3-00C7-4A05-A1F6-A582B4EF30BD}"/>
                </a:ext>
              </a:extLst>
            </p:cNvPr>
            <p:cNvSpPr/>
            <p:nvPr/>
          </p:nvSpPr>
          <p:spPr>
            <a:xfrm>
              <a:off x="6242163" y="553054"/>
              <a:ext cx="1369921" cy="329888"/>
            </a:xfrm>
            <a:prstGeom prst="roundRect">
              <a:avLst>
                <a:gd name="adj" fmla="val 793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600" noProof="0" dirty="0">
                  <a:solidFill>
                    <a:prstClr val="black"/>
                  </a:solidFill>
                  <a:latin typeface="微软雅黑" pitchFamily="34" charset="-122"/>
                  <a:ea typeface="微软雅黑" pitchFamily="34" charset="-122"/>
                </a:rPr>
                <a:t>Core network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24" name="标题 1">
            <a:extLst>
              <a:ext uri="{FF2B5EF4-FFF2-40B4-BE49-F238E27FC236}">
                <a16:creationId xmlns:a16="http://schemas.microsoft.com/office/drawing/2014/main" id="{4AFE5D5D-CD57-4376-8433-5849AE6D3208}"/>
              </a:ext>
            </a:extLst>
          </p:cNvPr>
          <p:cNvSpPr txBox="1"/>
          <p:nvPr/>
        </p:nvSpPr>
        <p:spPr>
          <a:xfrm>
            <a:off x="182034" y="98515"/>
            <a:ext cx="10412660" cy="11299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5G</a:t>
            </a:r>
            <a:r>
              <a:rPr lang="zh-CN" altLang="en-US" sz="40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40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network slicing for Cloud Gaming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88BA9"/>
                  </a:gs>
                  <a:gs pos="74000">
                    <a:srgbClr val="D67A71"/>
                  </a:gs>
                </a:gsLst>
                <a:lin ang="0" scaled="0"/>
              </a:gra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25" name="矩形: 圆角 16">
            <a:extLst>
              <a:ext uri="{FF2B5EF4-FFF2-40B4-BE49-F238E27FC236}">
                <a16:creationId xmlns:a16="http://schemas.microsoft.com/office/drawing/2014/main" id="{8BB77BC5-2462-4D18-A67C-A4712ECA1027}"/>
              </a:ext>
            </a:extLst>
          </p:cNvPr>
          <p:cNvSpPr/>
          <p:nvPr/>
        </p:nvSpPr>
        <p:spPr>
          <a:xfrm>
            <a:off x="597457" y="3654133"/>
            <a:ext cx="1499688" cy="60775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slicing modes</a:t>
            </a: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D5D4957E-E064-4749-A888-79EF6B2F7200}"/>
              </a:ext>
            </a:extLst>
          </p:cNvPr>
          <p:cNvSpPr/>
          <p:nvPr/>
        </p:nvSpPr>
        <p:spPr>
          <a:xfrm>
            <a:off x="240652" y="4368144"/>
            <a:ext cx="1983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Mobile</a:t>
            </a:r>
            <a:r>
              <a:rPr lang="zh-CN" altLang="en-US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E2A7993A-DCEF-442C-954D-13DCF473E199}"/>
              </a:ext>
            </a:extLst>
          </p:cNvPr>
          <p:cNvSpPr/>
          <p:nvPr/>
        </p:nvSpPr>
        <p:spPr>
          <a:xfrm>
            <a:off x="370777" y="1352521"/>
            <a:ext cx="8855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1 Enhancing the experience of cloud gaming, reduce latency </a:t>
            </a:r>
          </a:p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2 Provide classified protection to users according to the different needs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393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>
            <a:extLst>
              <a:ext uri="{FF2B5EF4-FFF2-40B4-BE49-F238E27FC236}">
                <a16:creationId xmlns:a16="http://schemas.microsoft.com/office/drawing/2014/main" id="{727D920F-1B5F-3C4C-BEF4-CDF3C21DF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964" y="1411657"/>
            <a:ext cx="10736423" cy="517131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Tencent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Gaming</a:t>
            </a:r>
          </a:p>
          <a:p>
            <a:pPr lvl="1"/>
            <a:r>
              <a:rPr lang="en-US" altLang="zh-CN" dirty="0"/>
              <a:t>Tencent</a:t>
            </a:r>
            <a:r>
              <a:rPr lang="zh-CN" altLang="en-US" dirty="0"/>
              <a:t> </a:t>
            </a:r>
            <a:r>
              <a:rPr lang="en-US" altLang="zh-CN" dirty="0"/>
              <a:t>Instant</a:t>
            </a:r>
            <a:r>
              <a:rPr lang="zh-CN" altLang="en-US" dirty="0"/>
              <a:t> </a:t>
            </a:r>
            <a:r>
              <a:rPr lang="en-US" altLang="zh-CN" dirty="0"/>
              <a:t>Play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Tencent</a:t>
            </a:r>
            <a:r>
              <a:rPr lang="zh-CN" altLang="en-US" dirty="0"/>
              <a:t> </a:t>
            </a:r>
            <a:r>
              <a:rPr lang="en-US" altLang="zh-CN" dirty="0"/>
              <a:t>START</a:t>
            </a:r>
          </a:p>
          <a:p>
            <a:pPr lvl="1"/>
            <a:r>
              <a:rPr lang="en-US" altLang="zh-CN" dirty="0"/>
              <a:t>Already</a:t>
            </a:r>
            <a:r>
              <a:rPr lang="zh-CN" altLang="en-US" dirty="0"/>
              <a:t> </a:t>
            </a:r>
            <a:r>
              <a:rPr lang="en-US" altLang="zh-CN" dirty="0"/>
              <a:t>started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Collaboration with three Chinese Operators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provide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gaming</a:t>
            </a:r>
            <a:r>
              <a:rPr lang="zh-CN" altLang="en-US" dirty="0"/>
              <a:t> </a:t>
            </a:r>
            <a:r>
              <a:rPr lang="en-US" altLang="zh-CN" dirty="0"/>
              <a:t>services</a:t>
            </a:r>
          </a:p>
          <a:p>
            <a:r>
              <a:rPr lang="en-US" altLang="zh-CN" dirty="0" err="1"/>
              <a:t>SonyPlayStationNow</a:t>
            </a:r>
            <a:endParaRPr lang="en-US" altLang="zh-CN" dirty="0"/>
          </a:p>
          <a:p>
            <a:pPr lvl="1"/>
            <a:r>
              <a:rPr lang="en" altLang="zh-CN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https://www.trustedreviews.com/opinion/what-is-playstation-now-a-guide-to-sony-s-streaming-service-2920562</a:t>
            </a:r>
            <a:endParaRPr lang="en" altLang="zh-CN" dirty="0"/>
          </a:p>
          <a:p>
            <a:r>
              <a:rPr lang="en-US" altLang="zh-CN" dirty="0"/>
              <a:t>Microsoft</a:t>
            </a:r>
            <a:r>
              <a:rPr lang="zh-CN" altLang="en-US" dirty="0"/>
              <a:t> </a:t>
            </a:r>
            <a:r>
              <a:rPr lang="en-US" altLang="zh-CN" dirty="0" err="1"/>
              <a:t>xCloud</a:t>
            </a:r>
            <a:endParaRPr lang="en-US" altLang="zh-CN" dirty="0"/>
          </a:p>
          <a:p>
            <a:pPr lvl="1"/>
            <a:r>
              <a:rPr lang="en-US" altLang="zh-CN" dirty="0"/>
              <a:t>https://</a:t>
            </a:r>
            <a:r>
              <a:rPr lang="en-US" altLang="zh-CN" dirty="0" err="1"/>
              <a:t>blogs.microsoft.com</a:t>
            </a:r>
            <a:r>
              <a:rPr lang="en-US" altLang="zh-CN" dirty="0"/>
              <a:t>/blog/2018/10/08/project-</a:t>
            </a:r>
            <a:r>
              <a:rPr lang="en-US" altLang="zh-CN" dirty="0" err="1"/>
              <a:t>xcloud</a:t>
            </a:r>
            <a:r>
              <a:rPr lang="en-US" altLang="zh-CN" dirty="0"/>
              <a:t>-gaming-with-you-at-the-center/</a:t>
            </a:r>
          </a:p>
          <a:p>
            <a:r>
              <a:rPr lang="en-US" altLang="zh-CN" dirty="0" err="1"/>
              <a:t>Liquidsky</a:t>
            </a:r>
            <a:r>
              <a:rPr lang="zh-CN" altLang="en-US" dirty="0"/>
              <a:t> </a:t>
            </a:r>
            <a:r>
              <a:rPr lang="en-US" altLang="zh-CN" dirty="0" err="1"/>
              <a:t>iCDN</a:t>
            </a:r>
            <a:endParaRPr lang="en-US" altLang="zh-CN" dirty="0"/>
          </a:p>
          <a:p>
            <a:pPr lvl="1"/>
            <a:r>
              <a:rPr lang="en" altLang="zh-CN" dirty="0">
                <a:hlinkClick r:id="rId4"/>
              </a:rPr>
              <a:t>https://enterprise.liquidsky.com/technology.html</a:t>
            </a:r>
            <a:endParaRPr lang="en" altLang="zh-CN" dirty="0"/>
          </a:p>
          <a:p>
            <a:r>
              <a:rPr lang="en" altLang="zh-CN" dirty="0">
                <a:sym typeface="Helvetica Neue"/>
              </a:rPr>
              <a:t>Google Cloud</a:t>
            </a:r>
          </a:p>
          <a:p>
            <a:r>
              <a:rPr lang="en" altLang="zh-CN" dirty="0" err="1">
                <a:sym typeface="Helvetica Neue"/>
              </a:rPr>
              <a:t>nVIDIA</a:t>
            </a:r>
            <a:r>
              <a:rPr lang="en" altLang="zh-CN" dirty="0">
                <a:sym typeface="Helvetica Neue"/>
              </a:rPr>
              <a:t> GeForce NOW</a:t>
            </a:r>
          </a:p>
          <a:p>
            <a:r>
              <a:rPr lang="en" altLang="zh-CN" dirty="0" err="1">
                <a:sym typeface="Helvetica Neue"/>
              </a:rPr>
              <a:t>PaperSpace</a:t>
            </a:r>
            <a:endParaRPr lang="en" altLang="zh-CN" dirty="0">
              <a:sym typeface="Helvetica Neue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D823CA6-2001-494C-B16B-E4C411FE2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903" y="5676012"/>
            <a:ext cx="2069401" cy="38680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9B9EDCD-DC28-0846-9C94-21329D2C6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942" y="6106349"/>
            <a:ext cx="689780" cy="689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2DAD553-037D-D44B-A9C8-F86DFADD22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0101" y="5225814"/>
            <a:ext cx="834174" cy="4679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5346BB9-3DD9-E946-8A3D-3C909C61BC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2258" y="3378129"/>
            <a:ext cx="1034701" cy="7729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73CA7D3-F2D4-724C-9825-AB981C7B1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2139" y="1283555"/>
            <a:ext cx="777081" cy="7647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EBD3584-02FF-AB48-A972-1DDEE35F87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1431" y="1283555"/>
            <a:ext cx="1011439" cy="7647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4966B9-8378-B442-9C8D-C19B9DDF55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2258" y="2447542"/>
            <a:ext cx="1116717" cy="632806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9B550B28-619E-4F6B-89C2-5A961B4EEBE6}"/>
              </a:ext>
            </a:extLst>
          </p:cNvPr>
          <p:cNvSpPr txBox="1"/>
          <p:nvPr/>
        </p:nvSpPr>
        <p:spPr>
          <a:xfrm>
            <a:off x="0" y="142055"/>
            <a:ext cx="11698451" cy="857019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3765">
              <a:defRPr/>
            </a:pPr>
            <a:r>
              <a:rPr lang="en-US" altLang="zh-CN" sz="40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Industrial Background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88BA9"/>
                  </a:gs>
                  <a:gs pos="74000">
                    <a:srgbClr val="D67A71"/>
                  </a:gs>
                </a:gsLst>
                <a:lin ang="0" scaled="0"/>
              </a:gra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86200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C26F9E8-2E15-2949-8AE1-AC854E23F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913" y="1482950"/>
            <a:ext cx="11042571" cy="4287930"/>
          </a:xfrm>
        </p:spPr>
        <p:txBody>
          <a:bodyPr>
            <a:normAutofit/>
          </a:bodyPr>
          <a:lstStyle/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Quick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start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less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local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installation</a:t>
            </a:r>
          </a:p>
          <a:p>
            <a:pPr lvl="1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need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download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gaming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software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installation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thus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saving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start,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spend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include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both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download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installation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time</a:t>
            </a:r>
          </a:p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Less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power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required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rendering</a:t>
            </a:r>
          </a:p>
          <a:p>
            <a:pPr lvl="1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need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perform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rendering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high-end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processors</a:t>
            </a:r>
          </a:p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More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device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availability</a:t>
            </a:r>
          </a:p>
          <a:p>
            <a:pPr lvl="1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Game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can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played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most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devices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even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without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end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processors</a:t>
            </a:r>
          </a:p>
          <a:p>
            <a:pPr lvl="1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Seamless switch </a:t>
            </a:r>
          </a:p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Less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Piracy</a:t>
            </a:r>
          </a:p>
          <a:p>
            <a:pPr lvl="1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Games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are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played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or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rely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cloud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servers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CEF8FA5-7D35-4B39-B08E-E595477A6D48}"/>
              </a:ext>
            </a:extLst>
          </p:cNvPr>
          <p:cNvSpPr txBox="1"/>
          <p:nvPr/>
        </p:nvSpPr>
        <p:spPr>
          <a:xfrm>
            <a:off x="68974" y="185010"/>
            <a:ext cx="11698451" cy="11299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3765">
              <a:defRPr/>
            </a:pPr>
            <a:r>
              <a:rPr lang="en-US" altLang="zh-CN" sz="40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Advantages of Cloud Gaming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88BA9"/>
                  </a:gs>
                  <a:gs pos="74000">
                    <a:srgbClr val="D67A71"/>
                  </a:gs>
                </a:gsLst>
                <a:lin ang="0" scaled="0"/>
              </a:gra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041900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C26F9E8-2E15-2949-8AE1-AC854E23F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600" y="894345"/>
            <a:ext cx="7091680" cy="3220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Cloud Gaming  vs.  Traditional Gaming</a:t>
            </a:r>
          </a:p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Volume</a:t>
            </a:r>
          </a:p>
          <a:p>
            <a:pPr lvl="1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30Mbps   vs.     300kbps</a:t>
            </a:r>
          </a:p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User Client</a:t>
            </a:r>
          </a:p>
          <a:p>
            <a:pPr lvl="1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Any equipment with decoder   vs.   Need expensive GPU </a:t>
            </a:r>
          </a:p>
          <a:p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Technical</a:t>
            </a:r>
          </a:p>
          <a:p>
            <a:pPr lvl="1"/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I,P frame     vs.     Operation instruction 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CEF8FA5-7D35-4B39-B08E-E595477A6D48}"/>
              </a:ext>
            </a:extLst>
          </p:cNvPr>
          <p:cNvSpPr txBox="1"/>
          <p:nvPr/>
        </p:nvSpPr>
        <p:spPr>
          <a:xfrm>
            <a:off x="68974" y="185010"/>
            <a:ext cx="11698451" cy="11299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3765">
              <a:defRPr/>
            </a:pPr>
            <a:r>
              <a:rPr lang="en-US" altLang="zh-CN" sz="40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Cloud Gaming </a:t>
            </a:r>
            <a:r>
              <a:rPr lang="en-US" altLang="zh-CN" sz="4000" b="1" dirty="0" err="1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v.s</a:t>
            </a:r>
            <a:r>
              <a:rPr lang="en-US" altLang="zh-CN" sz="40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. Traditional Application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88BA9"/>
                  </a:gs>
                  <a:gs pos="74000">
                    <a:srgbClr val="D67A71"/>
                  </a:gs>
                </a:gsLst>
                <a:lin ang="0" scaled="0"/>
              </a:gra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9E9765-6429-4FDD-B88A-D8AD45578016}"/>
              </a:ext>
            </a:extLst>
          </p:cNvPr>
          <p:cNvSpPr txBox="1"/>
          <p:nvPr/>
        </p:nvSpPr>
        <p:spPr>
          <a:xfrm>
            <a:off x="863600" y="4237790"/>
            <a:ext cx="7091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Cloud Gaming   vs.  Live streaming  and video conference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Client Side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 buffer or very small buffer   vs.    2-8 seconds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Delay Tolerance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Sensitive  &lt;100ms mostly          vs.     Several seconds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00F2BEF-809F-4BA8-9D5D-C1363EEBAD9D}"/>
              </a:ext>
            </a:extLst>
          </p:cNvPr>
          <p:cNvSpPr txBox="1"/>
          <p:nvPr/>
        </p:nvSpPr>
        <p:spPr>
          <a:xfrm>
            <a:off x="685799" y="5907362"/>
            <a:ext cx="10464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Interactive service is regarded as a potential killer application in 5G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33897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F497672-ADDF-9147-9871-FF884696D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681" y="1103048"/>
            <a:ext cx="10736423" cy="4862777"/>
          </a:xfrm>
        </p:spPr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118259E-5DA1-BA40-921B-A9953B141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54" y="1103048"/>
            <a:ext cx="4317980" cy="54787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6D69DCE-2B8C-5B41-974C-2C8199EA8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34" y="2331389"/>
            <a:ext cx="6917817" cy="374167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9FA41AA0-ED96-4C57-853A-C59099367F9F}"/>
              </a:ext>
            </a:extLst>
          </p:cNvPr>
          <p:cNvSpPr txBox="1"/>
          <p:nvPr/>
        </p:nvSpPr>
        <p:spPr>
          <a:xfrm>
            <a:off x="0" y="142055"/>
            <a:ext cx="11698451" cy="11299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3765">
              <a:defRPr/>
            </a:pPr>
            <a:r>
              <a:rPr lang="en-US" altLang="zh-CN" sz="40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Tencent at SA2 5G—Cloud Gaming 5G-AIS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788BA9"/>
                  </a:gs>
                  <a:gs pos="74000">
                    <a:srgbClr val="D67A71"/>
                  </a:gs>
                </a:gsLst>
                <a:lin ang="0" scaled="0"/>
              </a:gra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62838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A16307-A21F-4F22-9334-05124870A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F11AA-CD0E-F445-9A1D-F3E0EAED3003}" type="slidenum">
              <a:rPr lang="zh-CN" altLang="zh-CN" smtClean="0"/>
              <a:pPr/>
              <a:t>6</a:t>
            </a:fld>
            <a:endParaRPr lang="zh-CN" altLang="zh-CN"/>
          </a:p>
        </p:txBody>
      </p:sp>
      <p:cxnSp>
        <p:nvCxnSpPr>
          <p:cNvPr id="5" name="直接箭头连接符 9">
            <a:extLst>
              <a:ext uri="{FF2B5EF4-FFF2-40B4-BE49-F238E27FC236}">
                <a16:creationId xmlns:a16="http://schemas.microsoft.com/office/drawing/2014/main" id="{06702DA1-06B7-46C2-AC6E-3AA0C9C76012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553591" y="5195704"/>
            <a:ext cx="5145868" cy="20229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" name="矩形: 圆角 120">
            <a:extLst>
              <a:ext uri="{FF2B5EF4-FFF2-40B4-BE49-F238E27FC236}">
                <a16:creationId xmlns:a16="http://schemas.microsoft.com/office/drawing/2014/main" id="{25762770-22F2-4DD1-B8D1-FE8D916B8ADA}"/>
              </a:ext>
            </a:extLst>
          </p:cNvPr>
          <p:cNvSpPr/>
          <p:nvPr/>
        </p:nvSpPr>
        <p:spPr>
          <a:xfrm>
            <a:off x="2303899" y="3120481"/>
            <a:ext cx="1249677" cy="2524302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7146" tIns="28573" rIns="57146" bIns="285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85727">
              <a:defRPr/>
            </a:pPr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矩形: 圆角 21">
            <a:extLst>
              <a:ext uri="{FF2B5EF4-FFF2-40B4-BE49-F238E27FC236}">
                <a16:creationId xmlns:a16="http://schemas.microsoft.com/office/drawing/2014/main" id="{BDFCF616-C05B-471C-B439-1943735424DA}"/>
              </a:ext>
            </a:extLst>
          </p:cNvPr>
          <p:cNvSpPr/>
          <p:nvPr/>
        </p:nvSpPr>
        <p:spPr>
          <a:xfrm>
            <a:off x="4673715" y="2795055"/>
            <a:ext cx="2193056" cy="205135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defTabSz="285727">
              <a:defRPr/>
            </a:pPr>
            <a:r>
              <a:rPr lang="en-US" altLang="zh-CN" sz="1400" b="1" dirty="0">
                <a:solidFill>
                  <a:prstClr val="black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Edge DC</a:t>
            </a:r>
          </a:p>
        </p:txBody>
      </p:sp>
      <p:pic>
        <p:nvPicPr>
          <p:cNvPr id="8" name="Picture 12" descr="https://ss0.bdstatic.com/70cFuHSh_Q1YnxGkpoWK1HF6hhy/it/u=575248658,2260002902&amp;fm=26&amp;gp=0.jpg">
            <a:extLst>
              <a:ext uri="{FF2B5EF4-FFF2-40B4-BE49-F238E27FC236}">
                <a16:creationId xmlns:a16="http://schemas.microsoft.com/office/drawing/2014/main" id="{E2E78688-67AC-4680-B1AF-6C0D42A7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29" y="4468283"/>
            <a:ext cx="1097708" cy="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49">
            <a:extLst>
              <a:ext uri="{FF2B5EF4-FFF2-40B4-BE49-F238E27FC236}">
                <a16:creationId xmlns:a16="http://schemas.microsoft.com/office/drawing/2014/main" id="{E30FC97A-2A13-4F49-B517-EC04B8246E7C}"/>
              </a:ext>
            </a:extLst>
          </p:cNvPr>
          <p:cNvSpPr/>
          <p:nvPr/>
        </p:nvSpPr>
        <p:spPr>
          <a:xfrm>
            <a:off x="8233918" y="1548022"/>
            <a:ext cx="2977007" cy="849505"/>
          </a:xfrm>
          <a:prstGeom prst="roundRect">
            <a:avLst/>
          </a:prstGeom>
          <a:noFill/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b"/>
          <a:lstStyle/>
          <a:p>
            <a:pPr defTabSz="285727"/>
            <a:r>
              <a:rPr lang="en-US" altLang="zh-CN" sz="1400" b="1" dirty="0">
                <a:solidFill>
                  <a:prstClr val="black">
                    <a:lumMod val="50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t>Central DC</a:t>
            </a:r>
          </a:p>
        </p:txBody>
      </p:sp>
      <p:pic>
        <p:nvPicPr>
          <p:cNvPr id="10" name="Picture 2" descr="https://ss1.bdstatic.com/70cFuXSh_Q1YnxGkpoWK1HF6hhy/it/u=2163798065,1868294862&amp;fm=26&amp;gp=0.jpg">
            <a:extLst>
              <a:ext uri="{FF2B5EF4-FFF2-40B4-BE49-F238E27FC236}">
                <a16:creationId xmlns:a16="http://schemas.microsoft.com/office/drawing/2014/main" id="{9A61A291-AB35-4520-AB0B-96A8E8F30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3" y="3060375"/>
            <a:ext cx="707738" cy="70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s2.bdstatic.com/70cFvnSh_Q1YnxGkpoWK1HF6hhy/it/u=1116205308,3949406178&amp;fm=26&amp;gp=0.jpg">
            <a:extLst>
              <a:ext uri="{FF2B5EF4-FFF2-40B4-BE49-F238E27FC236}">
                <a16:creationId xmlns:a16="http://schemas.microsoft.com/office/drawing/2014/main" id="{578D4DC7-9C24-400E-A95B-7A8D00EE1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3" y="3877979"/>
            <a:ext cx="922653" cy="9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BD5421F-F453-416D-B276-D13FE8B6E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4" y="5056343"/>
            <a:ext cx="1052175" cy="105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s0.bdstatic.com/70cFvHSh_Q1YnxGkpoWK1HF6hhy/it/u=1414530199,1303049927&amp;fm=26&amp;gp=0.jpg">
            <a:extLst>
              <a:ext uri="{FF2B5EF4-FFF2-40B4-BE49-F238E27FC236}">
                <a16:creationId xmlns:a16="http://schemas.microsoft.com/office/drawing/2014/main" id="{346016A1-7BBB-45B3-8354-EEFB07ABC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63" y="3425437"/>
            <a:ext cx="1081360" cy="92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圆角矩形 49">
            <a:extLst>
              <a:ext uri="{FF2B5EF4-FFF2-40B4-BE49-F238E27FC236}">
                <a16:creationId xmlns:a16="http://schemas.microsoft.com/office/drawing/2014/main" id="{EF879EF7-E48D-4D21-8644-19006F8C2058}"/>
              </a:ext>
            </a:extLst>
          </p:cNvPr>
          <p:cNvSpPr/>
          <p:nvPr/>
        </p:nvSpPr>
        <p:spPr>
          <a:xfrm>
            <a:off x="4744292" y="5065625"/>
            <a:ext cx="2097542" cy="335313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7146" tIns="28573" rIns="57146" bIns="285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85727">
              <a:defRPr/>
            </a:pPr>
            <a:r>
              <a:rPr lang="en-US" altLang="zh-CN" sz="12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Edge UPF</a:t>
            </a:r>
            <a:endParaRPr lang="zh-CN" altLang="en-US" sz="12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49">
            <a:extLst>
              <a:ext uri="{FF2B5EF4-FFF2-40B4-BE49-F238E27FC236}">
                <a16:creationId xmlns:a16="http://schemas.microsoft.com/office/drawing/2014/main" id="{8F29FEB5-C192-406E-9459-8E80F9814F20}"/>
              </a:ext>
            </a:extLst>
          </p:cNvPr>
          <p:cNvSpPr/>
          <p:nvPr/>
        </p:nvSpPr>
        <p:spPr>
          <a:xfrm>
            <a:off x="8699459" y="4895421"/>
            <a:ext cx="2097542" cy="600565"/>
          </a:xfrm>
          <a:prstGeom prst="round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7146" tIns="28573" rIns="57146" bIns="285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285727">
              <a:defRPr/>
            </a:pP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 Plane Function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UPF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6" name="圆角矩形 49">
            <a:extLst>
              <a:ext uri="{FF2B5EF4-FFF2-40B4-BE49-F238E27FC236}">
                <a16:creationId xmlns:a16="http://schemas.microsoft.com/office/drawing/2014/main" id="{85C2BF04-1288-466C-9C27-CB1BD0B10075}"/>
              </a:ext>
            </a:extLst>
          </p:cNvPr>
          <p:cNvSpPr/>
          <p:nvPr/>
        </p:nvSpPr>
        <p:spPr>
          <a:xfrm>
            <a:off x="4716131" y="3542615"/>
            <a:ext cx="2097542" cy="962556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tIns="0" anchor="ctr" anchorCtr="1"/>
          <a:lstStyle/>
          <a:p>
            <a:pPr marL="0" marR="0" lvl="0" indent="0" defTabSz="2857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TMEC</a:t>
            </a:r>
          </a:p>
          <a:p>
            <a:pPr marL="0" marR="0" lvl="0" indent="0" defTabSz="2857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2857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defTabSz="2857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箭头: 右 24">
            <a:extLst>
              <a:ext uri="{FF2B5EF4-FFF2-40B4-BE49-F238E27FC236}">
                <a16:creationId xmlns:a16="http://schemas.microsoft.com/office/drawing/2014/main" id="{ACFD20F7-C3A3-4503-921E-4E6EF148F20F}"/>
              </a:ext>
            </a:extLst>
          </p:cNvPr>
          <p:cNvSpPr/>
          <p:nvPr/>
        </p:nvSpPr>
        <p:spPr>
          <a:xfrm>
            <a:off x="1708314" y="4030674"/>
            <a:ext cx="529645" cy="537033"/>
          </a:xfrm>
          <a:prstGeom prst="rightArrow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285727">
              <a:defRPr/>
            </a:pPr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8" name="直接箭头连接符 114">
            <a:extLst>
              <a:ext uri="{FF2B5EF4-FFF2-40B4-BE49-F238E27FC236}">
                <a16:creationId xmlns:a16="http://schemas.microsoft.com/office/drawing/2014/main" id="{C6F9CF4E-27C3-4EA6-BF96-3B85D612E504}"/>
              </a:ext>
            </a:extLst>
          </p:cNvPr>
          <p:cNvCxnSpPr>
            <a:cxnSpLocks/>
            <a:stCxn id="15" idx="0"/>
            <a:endCxn id="9" idx="2"/>
          </p:cNvCxnSpPr>
          <p:nvPr/>
        </p:nvCxnSpPr>
        <p:spPr>
          <a:xfrm flipH="1" flipV="1">
            <a:off x="9722422" y="2397527"/>
            <a:ext cx="25808" cy="2497894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183B586-64A2-4521-BF82-6945BA59B74A}"/>
              </a:ext>
            </a:extLst>
          </p:cNvPr>
          <p:cNvSpPr txBox="1"/>
          <p:nvPr/>
        </p:nvSpPr>
        <p:spPr>
          <a:xfrm>
            <a:off x="2406446" y="5774509"/>
            <a:ext cx="1067600" cy="266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lvl="0" indent="0" algn="ctr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hueOff val="10811956"/>
                    <a:satOff val="-58544"/>
                    <a:lumOff val="-9736"/>
                  </a:srgbClr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Base Station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hueOff val="10811956"/>
                  <a:satOff val="-58544"/>
                  <a:lumOff val="-9736"/>
                </a:srgbClr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0" name="圆角矩形 49">
            <a:extLst>
              <a:ext uri="{FF2B5EF4-FFF2-40B4-BE49-F238E27FC236}">
                <a16:creationId xmlns:a16="http://schemas.microsoft.com/office/drawing/2014/main" id="{5CB3F656-4A51-4248-9944-D0145B8DE4FC}"/>
              </a:ext>
            </a:extLst>
          </p:cNvPr>
          <p:cNvSpPr/>
          <p:nvPr/>
        </p:nvSpPr>
        <p:spPr>
          <a:xfrm>
            <a:off x="4716131" y="2978796"/>
            <a:ext cx="2097542" cy="41322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tIns="0" anchor="ctr" anchorCtr="1"/>
          <a:lstStyle/>
          <a:p>
            <a:pPr marL="0" marR="0" lvl="0" indent="0" defTabSz="2857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Cloud Gaming Server</a:t>
            </a:r>
            <a:endParaRPr kumimoji="0" lang="zh-CN" altLang="en-US" sz="12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圆角矩形 49">
            <a:extLst>
              <a:ext uri="{FF2B5EF4-FFF2-40B4-BE49-F238E27FC236}">
                <a16:creationId xmlns:a16="http://schemas.microsoft.com/office/drawing/2014/main" id="{C35817D7-96B2-497D-832C-4E38ABE8EDB2}"/>
              </a:ext>
            </a:extLst>
          </p:cNvPr>
          <p:cNvSpPr/>
          <p:nvPr/>
        </p:nvSpPr>
        <p:spPr>
          <a:xfrm>
            <a:off x="8591246" y="1645899"/>
            <a:ext cx="2550851" cy="41322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tIns="0" anchor="ctr" anchorCtr="1"/>
          <a:lstStyle/>
          <a:p>
            <a:pPr marL="0" marR="0" lvl="0" indent="0" defTabSz="2857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Cloud Gaming Frame</a:t>
            </a:r>
            <a:endParaRPr kumimoji="0" lang="zh-CN" altLang="en-US" sz="12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A6F5267-F39F-4C91-B0EB-65DBE7E153DA}"/>
              </a:ext>
            </a:extLst>
          </p:cNvPr>
          <p:cNvCxnSpPr>
            <a:cxnSpLocks/>
          </p:cNvCxnSpPr>
          <p:nvPr/>
        </p:nvCxnSpPr>
        <p:spPr>
          <a:xfrm flipV="1">
            <a:off x="1973136" y="4931896"/>
            <a:ext cx="3070434" cy="29724"/>
          </a:xfrm>
          <a:prstGeom prst="line">
            <a:avLst/>
          </a:prstGeom>
          <a:noFill/>
          <a:ln w="57150" cap="flat">
            <a:solidFill>
              <a:srgbClr val="C00000"/>
            </a:solidFill>
            <a:prstDash val="dash"/>
            <a:miter lim="400000"/>
          </a:ln>
          <a:effectLst/>
          <a:sp3d/>
        </p:spPr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47E42C7-4A4B-445C-9E0D-899B1ED572C4}"/>
              </a:ext>
            </a:extLst>
          </p:cNvPr>
          <p:cNvCxnSpPr>
            <a:cxnSpLocks/>
          </p:cNvCxnSpPr>
          <p:nvPr/>
        </p:nvCxnSpPr>
        <p:spPr>
          <a:xfrm flipV="1">
            <a:off x="5035257" y="4199725"/>
            <a:ext cx="0" cy="739275"/>
          </a:xfrm>
          <a:prstGeom prst="line">
            <a:avLst/>
          </a:prstGeom>
          <a:noFill/>
          <a:ln w="57150" cap="flat">
            <a:solidFill>
              <a:srgbClr val="C00000"/>
            </a:solidFill>
            <a:prstDash val="dash"/>
            <a:miter lim="400000"/>
          </a:ln>
          <a:effectLst/>
          <a:sp3d/>
        </p:spPr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DC07C22-4B12-4DA5-9BDB-8C68307C913B}"/>
              </a:ext>
            </a:extLst>
          </p:cNvPr>
          <p:cNvCxnSpPr>
            <a:cxnSpLocks/>
          </p:cNvCxnSpPr>
          <p:nvPr/>
        </p:nvCxnSpPr>
        <p:spPr>
          <a:xfrm>
            <a:off x="5035257" y="4199725"/>
            <a:ext cx="2126319" cy="0"/>
          </a:xfrm>
          <a:prstGeom prst="line">
            <a:avLst/>
          </a:prstGeom>
          <a:noFill/>
          <a:ln w="57150" cap="flat">
            <a:solidFill>
              <a:srgbClr val="C00000"/>
            </a:solidFill>
            <a:prstDash val="dash"/>
            <a:miter lim="400000"/>
          </a:ln>
          <a:effectLst/>
          <a:sp3d/>
        </p:spPr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ADBB9AE3-73C4-43A4-95D7-9C5561709CA6}"/>
              </a:ext>
            </a:extLst>
          </p:cNvPr>
          <p:cNvCxnSpPr>
            <a:cxnSpLocks/>
          </p:cNvCxnSpPr>
          <p:nvPr/>
        </p:nvCxnSpPr>
        <p:spPr>
          <a:xfrm>
            <a:off x="7104639" y="1849880"/>
            <a:ext cx="45470" cy="2349846"/>
          </a:xfrm>
          <a:prstGeom prst="line">
            <a:avLst/>
          </a:prstGeom>
          <a:noFill/>
          <a:ln w="57150" cap="flat">
            <a:solidFill>
              <a:srgbClr val="C00000"/>
            </a:solidFill>
            <a:prstDash val="dash"/>
            <a:miter lim="400000"/>
          </a:ln>
          <a:effectLst/>
          <a:sp3d/>
        </p:spPr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5602C124-FAD5-41C2-B585-4EB7686EF05A}"/>
              </a:ext>
            </a:extLst>
          </p:cNvPr>
          <p:cNvSpPr/>
          <p:nvPr/>
        </p:nvSpPr>
        <p:spPr>
          <a:xfrm>
            <a:off x="8649555" y="1693511"/>
            <a:ext cx="407324" cy="328295"/>
          </a:xfrm>
          <a:prstGeom prst="rect">
            <a:avLst/>
          </a:prstGeom>
          <a:solidFill>
            <a:sysClr val="window" lastClr="FFFFFF">
              <a:lumMod val="40000"/>
              <a:lumOff val="60000"/>
            </a:sysClr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algn="ctr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Management</a:t>
            </a:r>
            <a:endParaRPr kumimoji="0" lang="zh-CN" altLang="en-US" sz="9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A07EC41-1592-4B7D-A3FD-8DE5BE401FC0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7104639" y="1849884"/>
            <a:ext cx="1544916" cy="7775"/>
          </a:xfrm>
          <a:prstGeom prst="line">
            <a:avLst/>
          </a:prstGeom>
          <a:noFill/>
          <a:ln w="57150" cap="flat">
            <a:solidFill>
              <a:srgbClr val="C00000"/>
            </a:solidFill>
            <a:prstDash val="dash"/>
            <a:miter lim="400000"/>
          </a:ln>
          <a:effectLst/>
          <a:sp3d/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D64AD91-566D-42BA-A4CA-8B2E46D20CE7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973136" y="3174531"/>
            <a:ext cx="2742995" cy="10877"/>
          </a:xfrm>
          <a:prstGeom prst="line">
            <a:avLst/>
          </a:prstGeom>
          <a:noFill/>
          <a:ln w="57150" cap="flat">
            <a:solidFill>
              <a:srgbClr val="FFFF00"/>
            </a:solidFill>
            <a:prstDash val="dash"/>
            <a:miter lim="400000"/>
          </a:ln>
          <a:effectLst/>
          <a:sp3d/>
        </p:spPr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FAFB9247-8717-4C2A-B6C3-203B183D3D54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1973136" y="4567706"/>
            <a:ext cx="0" cy="393914"/>
          </a:xfrm>
          <a:prstGeom prst="line">
            <a:avLst/>
          </a:prstGeom>
          <a:noFill/>
          <a:ln w="57150" cap="flat">
            <a:solidFill>
              <a:srgbClr val="C00000"/>
            </a:solidFill>
            <a:prstDash val="dash"/>
            <a:miter lim="400000"/>
          </a:ln>
          <a:effectLst/>
          <a:sp3d/>
        </p:spPr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D0C343FA-D8AB-4FB5-89CF-75757F5ED44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1973136" y="3174531"/>
            <a:ext cx="0" cy="856143"/>
          </a:xfrm>
          <a:prstGeom prst="line">
            <a:avLst/>
          </a:prstGeom>
          <a:noFill/>
          <a:ln w="57150" cap="flat">
            <a:solidFill>
              <a:srgbClr val="FFFF00"/>
            </a:solidFill>
            <a:prstDash val="dash"/>
            <a:miter lim="400000"/>
          </a:ln>
          <a:effectLst/>
          <a:sp3d/>
        </p:spPr>
      </p:cxn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631EA6AE-3197-4637-903F-51DADAEBA860}"/>
              </a:ext>
            </a:extLst>
          </p:cNvPr>
          <p:cNvSpPr/>
          <p:nvPr/>
        </p:nvSpPr>
        <p:spPr>
          <a:xfrm>
            <a:off x="7326549" y="2368354"/>
            <a:ext cx="1905943" cy="2045699"/>
          </a:xfrm>
          <a:custGeom>
            <a:avLst/>
            <a:gdLst>
              <a:gd name="connsiteX0" fmla="*/ 4006734 w 4329345"/>
              <a:gd name="connsiteY0" fmla="*/ 0 h 4488873"/>
              <a:gd name="connsiteX1" fmla="*/ 3923607 w 4329345"/>
              <a:gd name="connsiteY1" fmla="*/ 2177935 h 4488873"/>
              <a:gd name="connsiteX2" fmla="*/ 0 w 4329345"/>
              <a:gd name="connsiteY2" fmla="*/ 4488873 h 448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9345" h="4488873">
                <a:moveTo>
                  <a:pt x="4006734" y="0"/>
                </a:moveTo>
                <a:cubicBezTo>
                  <a:pt x="4299065" y="714895"/>
                  <a:pt x="4591396" y="1429790"/>
                  <a:pt x="3923607" y="2177935"/>
                </a:cubicBezTo>
                <a:cubicBezTo>
                  <a:pt x="3255818" y="2926080"/>
                  <a:pt x="1627909" y="3707476"/>
                  <a:pt x="0" y="4488873"/>
                </a:cubicBezTo>
              </a:path>
            </a:pathLst>
          </a:custGeom>
          <a:noFill/>
          <a:ln w="76200" cap="flat">
            <a:solidFill>
              <a:srgbClr val="E7E6E6">
                <a:lumMod val="25000"/>
              </a:srgbClr>
            </a:solidFill>
            <a:miter lim="400000"/>
            <a:headEnd type="none" w="med" len="med"/>
            <a:tailEnd type="arrow" w="med" len="med"/>
          </a:ln>
          <a:effectLst/>
          <a:sp3d/>
        </p:spPr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marL="0" marR="0" lvl="0" indent="0" defTabSz="457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F834A2C-33EA-4AA0-B2DA-E28FCA321706}"/>
              </a:ext>
            </a:extLst>
          </p:cNvPr>
          <p:cNvCxnSpPr>
            <a:cxnSpLocks/>
          </p:cNvCxnSpPr>
          <p:nvPr/>
        </p:nvCxnSpPr>
        <p:spPr>
          <a:xfrm>
            <a:off x="8810847" y="6049407"/>
            <a:ext cx="937383" cy="27713"/>
          </a:xfrm>
          <a:prstGeom prst="line">
            <a:avLst/>
          </a:prstGeom>
          <a:noFill/>
          <a:ln w="57150" cap="flat">
            <a:solidFill>
              <a:srgbClr val="FFFF00"/>
            </a:solidFill>
            <a:prstDash val="dash"/>
            <a:miter lim="400000"/>
          </a:ln>
          <a:effectLst/>
          <a:sp3d/>
        </p:spPr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9E908336-33AB-4612-A326-B4F8DC7DEA4E}"/>
              </a:ext>
            </a:extLst>
          </p:cNvPr>
          <p:cNvSpPr txBox="1"/>
          <p:nvPr/>
        </p:nvSpPr>
        <p:spPr>
          <a:xfrm>
            <a:off x="9915133" y="5923268"/>
            <a:ext cx="1580561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lvl="0" indent="0" algn="ctr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hueOff val="10811956"/>
                    <a:satOff val="-58544"/>
                    <a:lumOff val="-9736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Cloud Gaming Video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hueOff val="10811956"/>
                  <a:satOff val="-58544"/>
                  <a:lumOff val="-9736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Helvetica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82B08AD0-BD94-4F36-9FAF-96E6C5C083B3}"/>
              </a:ext>
            </a:extLst>
          </p:cNvPr>
          <p:cNvCxnSpPr>
            <a:cxnSpLocks/>
          </p:cNvCxnSpPr>
          <p:nvPr/>
        </p:nvCxnSpPr>
        <p:spPr>
          <a:xfrm flipV="1">
            <a:off x="8799703" y="6358840"/>
            <a:ext cx="948527" cy="1"/>
          </a:xfrm>
          <a:prstGeom prst="line">
            <a:avLst/>
          </a:prstGeom>
          <a:noFill/>
          <a:ln w="57150" cap="flat">
            <a:solidFill>
              <a:srgbClr val="C00000"/>
            </a:solidFill>
            <a:prstDash val="dash"/>
            <a:miter lim="400000"/>
          </a:ln>
          <a:effectLst/>
          <a:sp3d/>
        </p:spPr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EA4ECD60-6682-4C37-9C7E-0F93140D6E5C}"/>
              </a:ext>
            </a:extLst>
          </p:cNvPr>
          <p:cNvSpPr txBox="1"/>
          <p:nvPr/>
        </p:nvSpPr>
        <p:spPr>
          <a:xfrm>
            <a:off x="10118804" y="6249702"/>
            <a:ext cx="1348382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lvl="0" indent="0" algn="ctr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hueOff val="10811956"/>
                    <a:satOff val="-58544"/>
                    <a:lumOff val="-9736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Request/Respond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hueOff val="10811956"/>
                  <a:satOff val="-58544"/>
                  <a:lumOff val="-9736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Helvetica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CACB0484-44F7-4F4B-92FD-C6F9AAB88786}"/>
              </a:ext>
            </a:extLst>
          </p:cNvPr>
          <p:cNvSpPr txBox="1"/>
          <p:nvPr/>
        </p:nvSpPr>
        <p:spPr>
          <a:xfrm>
            <a:off x="567988" y="802715"/>
            <a:ext cx="6357986" cy="18671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lvl="0" indent="0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Present</a:t>
            </a:r>
          </a:p>
          <a:p>
            <a:pPr marL="285750" marR="0" lvl="8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Resource Allocation in Cloud Gaming are based on IP, which can only show the city level.</a:t>
            </a:r>
          </a:p>
          <a:p>
            <a:pPr marL="0" marR="0" lvl="0" indent="0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Problem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If too many MEC in one city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service may occur 404 or 302</a:t>
            </a:r>
          </a:p>
          <a:p>
            <a:pPr marL="0" marR="0" lvl="0" indent="0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TMEC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ability</a:t>
            </a:r>
          </a:p>
          <a:p>
            <a:pPr marL="228600" marR="0" lvl="0" indent="-228600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Flow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dyeing </a:t>
            </a:r>
          </a:p>
          <a:p>
            <a:pPr marL="228600" marR="0" lvl="0" indent="-228600" defTabSz="41275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Support DP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of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many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companies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sym typeface="Helvetica"/>
            </a:endParaRPr>
          </a:p>
        </p:txBody>
      </p:sp>
      <p:sp>
        <p:nvSpPr>
          <p:cNvPr id="37" name="圆角矩形 49">
            <a:extLst>
              <a:ext uri="{FF2B5EF4-FFF2-40B4-BE49-F238E27FC236}">
                <a16:creationId xmlns:a16="http://schemas.microsoft.com/office/drawing/2014/main" id="{22F6E814-2D61-4EED-B36D-A2C6F5C1B90C}"/>
              </a:ext>
            </a:extLst>
          </p:cNvPr>
          <p:cNvSpPr/>
          <p:nvPr/>
        </p:nvSpPr>
        <p:spPr>
          <a:xfrm>
            <a:off x="5218046" y="3968530"/>
            <a:ext cx="1059733" cy="413224"/>
          </a:xfrm>
          <a:prstGeom prst="roundRect">
            <a:avLst/>
          </a:prstGeom>
          <a:solidFill>
            <a:srgbClr val="92D050"/>
          </a:soli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tIns="0" anchor="ctr" anchorCtr="1"/>
          <a:lstStyle/>
          <a:p>
            <a:pPr defTabSz="285727">
              <a:defRPr/>
            </a:pPr>
            <a:r>
              <a:rPr lang="en-US" altLang="zh-CN" sz="125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Flow dyeing</a:t>
            </a:r>
            <a:endParaRPr lang="zh-CN" altLang="en-US" sz="125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圆角矩形 49">
            <a:extLst>
              <a:ext uri="{FF2B5EF4-FFF2-40B4-BE49-F238E27FC236}">
                <a16:creationId xmlns:a16="http://schemas.microsoft.com/office/drawing/2014/main" id="{C561D2E8-DA3C-4963-A5D1-979B30E5A4F8}"/>
              </a:ext>
            </a:extLst>
          </p:cNvPr>
          <p:cNvSpPr/>
          <p:nvPr/>
        </p:nvSpPr>
        <p:spPr>
          <a:xfrm>
            <a:off x="3680306" y="5741807"/>
            <a:ext cx="959923" cy="335313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7146" tIns="28573" rIns="57146" bIns="285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2857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NOKIA DP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圆角矩形 49">
            <a:extLst>
              <a:ext uri="{FF2B5EF4-FFF2-40B4-BE49-F238E27FC236}">
                <a16:creationId xmlns:a16="http://schemas.microsoft.com/office/drawing/2014/main" id="{05741E11-29E2-42C8-93F6-81BE1ABCCEDA}"/>
              </a:ext>
            </a:extLst>
          </p:cNvPr>
          <p:cNvSpPr/>
          <p:nvPr/>
        </p:nvSpPr>
        <p:spPr>
          <a:xfrm>
            <a:off x="5755720" y="5741807"/>
            <a:ext cx="959923" cy="335313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7146" tIns="28573" rIns="57146" bIns="285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2857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Intel DP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圆角矩形 49">
            <a:extLst>
              <a:ext uri="{FF2B5EF4-FFF2-40B4-BE49-F238E27FC236}">
                <a16:creationId xmlns:a16="http://schemas.microsoft.com/office/drawing/2014/main" id="{7105B9EE-E823-41CE-BB78-D146B49F5644}"/>
              </a:ext>
            </a:extLst>
          </p:cNvPr>
          <p:cNvSpPr/>
          <p:nvPr/>
        </p:nvSpPr>
        <p:spPr>
          <a:xfrm>
            <a:off x="6793427" y="5741807"/>
            <a:ext cx="959923" cy="335313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7146" tIns="28573" rIns="57146" bIns="285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2857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右大括号 40">
            <a:extLst>
              <a:ext uri="{FF2B5EF4-FFF2-40B4-BE49-F238E27FC236}">
                <a16:creationId xmlns:a16="http://schemas.microsoft.com/office/drawing/2014/main" id="{DCBA29E1-D293-4137-9FCE-F34858105C7C}"/>
              </a:ext>
            </a:extLst>
          </p:cNvPr>
          <p:cNvSpPr/>
          <p:nvPr/>
        </p:nvSpPr>
        <p:spPr>
          <a:xfrm rot="16200000">
            <a:off x="5637000" y="4093779"/>
            <a:ext cx="291994" cy="2953756"/>
          </a:xfrm>
          <a:prstGeom prst="rightBrace">
            <a:avLst/>
          </a:prstGeom>
          <a:noFill/>
          <a:ln w="25400" cap="flat">
            <a:solidFill>
              <a:sysClr val="window" lastClr="FFFFFF">
                <a:lumMod val="50000"/>
              </a:sysClr>
            </a:solidFill>
            <a:prstDash val="solid"/>
            <a:miter lim="400000"/>
          </a:ln>
          <a:effectLst/>
          <a:sp3d/>
        </p:spPr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marL="0" marR="0" lvl="0" indent="0" defTabSz="4572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圆角矩形 49">
            <a:extLst>
              <a:ext uri="{FF2B5EF4-FFF2-40B4-BE49-F238E27FC236}">
                <a16:creationId xmlns:a16="http://schemas.microsoft.com/office/drawing/2014/main" id="{49EB23DF-7157-408B-9D9F-14ADD5871AE5}"/>
              </a:ext>
            </a:extLst>
          </p:cNvPr>
          <p:cNvSpPr/>
          <p:nvPr/>
        </p:nvSpPr>
        <p:spPr>
          <a:xfrm>
            <a:off x="4718013" y="5741807"/>
            <a:ext cx="959923" cy="335313"/>
          </a:xfrm>
          <a:prstGeom prst="roundRect">
            <a:avLst/>
          </a:prstGeom>
          <a:solidFill>
            <a:srgbClr val="E7E6E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57146" tIns="28573" rIns="57146" bIns="285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28572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ZTE DP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1FCCD71C-C30E-41F6-B43A-5A8428F364AA}"/>
              </a:ext>
            </a:extLst>
          </p:cNvPr>
          <p:cNvSpPr txBox="1"/>
          <p:nvPr/>
        </p:nvSpPr>
        <p:spPr>
          <a:xfrm>
            <a:off x="182034" y="98515"/>
            <a:ext cx="10412660" cy="112998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765">
              <a:defRPr/>
            </a:pPr>
            <a:r>
              <a:rPr lang="en-US" altLang="zh-CN" sz="4000" b="1" dirty="0"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latin typeface="微软雅黑" pitchFamily="34" charset="-122"/>
                <a:ea typeface="微软雅黑" pitchFamily="34" charset="-122"/>
              </a:rPr>
              <a:t>Cloud Gaming with Tencent MEC</a:t>
            </a:r>
            <a:endParaRPr lang="zh-CN" altLang="en-US" sz="4000" b="1" dirty="0">
              <a:gradFill>
                <a:gsLst>
                  <a:gs pos="0">
                    <a:srgbClr val="788BA9"/>
                  </a:gs>
                  <a:gs pos="74000">
                    <a:srgbClr val="D67A71"/>
                  </a:gs>
                </a:gsLst>
                <a:lin ang="0" scaled="0"/>
              </a:gra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49035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BC312F-BDEB-47B3-AF98-F4A0C54D4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F11AA-CD0E-F445-9A1D-F3E0EAED3003}" type="slidenum">
              <a:rPr lang="zh-CN" altLang="zh-CN" smtClean="0"/>
              <a:pPr/>
              <a:t>7</a:t>
            </a:fld>
            <a:endParaRPr lang="zh-CN" altLang="zh-CN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7BB9C42E-71FA-4ADA-A16E-169BAAB21DA4}"/>
              </a:ext>
            </a:extLst>
          </p:cNvPr>
          <p:cNvSpPr txBox="1"/>
          <p:nvPr/>
        </p:nvSpPr>
        <p:spPr>
          <a:xfrm>
            <a:off x="304800" y="160625"/>
            <a:ext cx="10412660" cy="11299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Cloud Gaming System </a:t>
            </a:r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D47B6B4-2374-4718-AC04-6F1831E25134}"/>
              </a:ext>
            </a:extLst>
          </p:cNvPr>
          <p:cNvGrpSpPr/>
          <p:nvPr/>
        </p:nvGrpSpPr>
        <p:grpSpPr>
          <a:xfrm>
            <a:off x="935094" y="1439850"/>
            <a:ext cx="10139445" cy="4124823"/>
            <a:chOff x="121970" y="1437176"/>
            <a:chExt cx="8222339" cy="3072397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365D8493-3725-4054-AE39-EE6FEC6F8CC9}"/>
                </a:ext>
              </a:extLst>
            </p:cNvPr>
            <p:cNvSpPr/>
            <p:nvPr/>
          </p:nvSpPr>
          <p:spPr bwMode="auto">
            <a:xfrm>
              <a:off x="121970" y="1491241"/>
              <a:ext cx="5516136" cy="2909194"/>
            </a:xfrm>
            <a:prstGeom prst="roundRect">
              <a:avLst/>
            </a:prstGeom>
            <a:solidFill>
              <a:srgbClr val="00CC99">
                <a:lumMod val="20000"/>
                <a:lumOff val="80000"/>
              </a:srgbClr>
            </a:solidFill>
            <a:ln w="12700" cap="flat" cmpd="sng" algn="ctr">
              <a:solidFill>
                <a:srgbClr val="4F6128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00" b="1" ker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CA6C0CD-40A8-4D14-B743-0A82861D7DA6}"/>
                </a:ext>
              </a:extLst>
            </p:cNvPr>
            <p:cNvSpPr/>
            <p:nvPr/>
          </p:nvSpPr>
          <p:spPr>
            <a:xfrm>
              <a:off x="5883033" y="1470816"/>
              <a:ext cx="1114278" cy="2886891"/>
            </a:xfrm>
            <a:prstGeom prst="round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b="1">
                <a:solidFill>
                  <a:prstClr val="white"/>
                </a:solidFill>
                <a:latin typeface="Lato Light"/>
              </a:endParaRPr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628133C2-F68D-4478-9ECA-4C6F0C99AC5E}"/>
                </a:ext>
              </a:extLst>
            </p:cNvPr>
            <p:cNvSpPr/>
            <p:nvPr/>
          </p:nvSpPr>
          <p:spPr bwMode="auto">
            <a:xfrm>
              <a:off x="7123810" y="2100331"/>
              <a:ext cx="1220499" cy="1940087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solidFill>
                <a:srgbClr val="4F6128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400" b="1" ker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8D7DEE6-A25F-4843-8050-3F135321E419}"/>
                </a:ext>
              </a:extLst>
            </p:cNvPr>
            <p:cNvSpPr/>
            <p:nvPr/>
          </p:nvSpPr>
          <p:spPr bwMode="auto">
            <a:xfrm>
              <a:off x="4696481" y="2434241"/>
              <a:ext cx="763874" cy="480021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00CC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 err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Packeting</a:t>
              </a:r>
              <a:endParaRPr lang="zh-CN" altLang="en-US" sz="1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文本框 9">
              <a:extLst>
                <a:ext uri="{FF2B5EF4-FFF2-40B4-BE49-F238E27FC236}">
                  <a16:creationId xmlns:a16="http://schemas.microsoft.com/office/drawing/2014/main" id="{773E038A-8390-4A27-8E88-77DC4E7D2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0016" y="1437176"/>
              <a:ext cx="1149383" cy="22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9pPr>
            </a:lstStyle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kern="0" dirty="0">
                  <a:solidFill>
                    <a:srgbClr val="000000"/>
                  </a:solidFill>
                </a:rPr>
                <a:t>Server</a:t>
              </a:r>
              <a:endParaRPr lang="zh-CN" altLang="en-US" sz="1400" kern="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直接箭头连接符 37">
              <a:extLst>
                <a:ext uri="{FF2B5EF4-FFF2-40B4-BE49-F238E27FC236}">
                  <a16:creationId xmlns:a16="http://schemas.microsoft.com/office/drawing/2014/main" id="{136FE2B6-2750-4914-981B-1D625C7D3C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46484" y="3666472"/>
              <a:ext cx="399675" cy="0"/>
            </a:xfrm>
            <a:prstGeom prst="straightConnector1">
              <a:avLst/>
            </a:prstGeom>
            <a:noFill/>
            <a:ln w="12700" algn="ctr">
              <a:solidFill>
                <a:srgbClr val="4F6128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" name="直接箭头连接符 38">
              <a:extLst>
                <a:ext uri="{FF2B5EF4-FFF2-40B4-BE49-F238E27FC236}">
                  <a16:creationId xmlns:a16="http://schemas.microsoft.com/office/drawing/2014/main" id="{9F2D68E8-31C4-4D64-9DA5-6247A8E3E1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68652" y="2657744"/>
              <a:ext cx="1412543" cy="0"/>
            </a:xfrm>
            <a:prstGeom prst="straightConnector1">
              <a:avLst/>
            </a:prstGeom>
            <a:noFill/>
            <a:ln w="12700" algn="ctr">
              <a:solidFill>
                <a:srgbClr val="4F6128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3CE7B890-6891-4339-8228-D4322B822C31}"/>
                </a:ext>
              </a:extLst>
            </p:cNvPr>
            <p:cNvSpPr/>
            <p:nvPr/>
          </p:nvSpPr>
          <p:spPr bwMode="auto">
            <a:xfrm>
              <a:off x="304912" y="1799962"/>
              <a:ext cx="2453636" cy="701477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00CC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Gaming Program</a:t>
              </a:r>
              <a:endParaRPr lang="zh-CN" altLang="en-US" sz="1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20165A7-95FA-41A2-9C00-B3DB3772739D}"/>
                </a:ext>
              </a:extLst>
            </p:cNvPr>
            <p:cNvSpPr/>
            <p:nvPr/>
          </p:nvSpPr>
          <p:spPr bwMode="auto">
            <a:xfrm>
              <a:off x="492421" y="2131501"/>
              <a:ext cx="1137029" cy="315516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Gaming Logic</a:t>
              </a:r>
              <a:endParaRPr lang="zh-CN" altLang="en-US" sz="1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D7C8699-D43E-47C5-A102-3C2A481DB795}"/>
                </a:ext>
              </a:extLst>
            </p:cNvPr>
            <p:cNvSpPr/>
            <p:nvPr/>
          </p:nvSpPr>
          <p:spPr bwMode="auto">
            <a:xfrm>
              <a:off x="1736432" y="2130419"/>
              <a:ext cx="977437" cy="315516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Rendering</a:t>
              </a:r>
              <a:endParaRPr lang="zh-CN" altLang="en-US" sz="1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7" name="直接箭头连接符 12">
              <a:extLst>
                <a:ext uri="{FF2B5EF4-FFF2-40B4-BE49-F238E27FC236}">
                  <a16:creationId xmlns:a16="http://schemas.microsoft.com/office/drawing/2014/main" id="{C33E0996-FD7B-4D56-878E-3A09DF7600F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142433" y="2538907"/>
              <a:ext cx="4437" cy="730542"/>
            </a:xfrm>
            <a:prstGeom prst="straightConnector1">
              <a:avLst/>
            </a:prstGeom>
            <a:noFill/>
            <a:ln w="12700" algn="ctr">
              <a:solidFill>
                <a:srgbClr val="4F6128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C3AB8D71-F338-431B-A5BF-79A1947F9E23}"/>
                </a:ext>
              </a:extLst>
            </p:cNvPr>
            <p:cNvSpPr/>
            <p:nvPr/>
          </p:nvSpPr>
          <p:spPr bwMode="auto">
            <a:xfrm>
              <a:off x="3090707" y="3376977"/>
              <a:ext cx="847585" cy="552616"/>
            </a:xfrm>
            <a:prstGeom prst="roundRect">
              <a:avLst>
                <a:gd name="adj" fmla="val 26628"/>
              </a:avLst>
            </a:prstGeom>
            <a:solidFill>
              <a:srgbClr val="FFFFFF"/>
            </a:solidFill>
            <a:ln w="12700" cap="flat" cmpd="sng" algn="ctr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Encode</a:t>
              </a:r>
              <a:endParaRPr lang="zh-CN" altLang="en-US" sz="1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21C830C7-4408-43B2-AF7A-06B6758B7FA5}"/>
                </a:ext>
              </a:extLst>
            </p:cNvPr>
            <p:cNvSpPr/>
            <p:nvPr/>
          </p:nvSpPr>
          <p:spPr bwMode="auto">
            <a:xfrm>
              <a:off x="318136" y="3029809"/>
              <a:ext cx="1233137" cy="356241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Operation Interpretation</a:t>
              </a:r>
              <a:endParaRPr lang="zh-CN" altLang="en-US" sz="1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0" name="直接箭头连接符 12">
              <a:extLst>
                <a:ext uri="{FF2B5EF4-FFF2-40B4-BE49-F238E27FC236}">
                  <a16:creationId xmlns:a16="http://schemas.microsoft.com/office/drawing/2014/main" id="{01A6372C-F58A-44FC-AC5E-0189C405D2F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05774" y="2618427"/>
              <a:ext cx="0" cy="366760"/>
            </a:xfrm>
            <a:prstGeom prst="straightConnector1">
              <a:avLst/>
            </a:prstGeom>
            <a:noFill/>
            <a:ln w="12700" algn="ctr">
              <a:solidFill>
                <a:srgbClr val="4F6128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ADDBDFD-E09A-4A2A-B20E-E90067CCF619}"/>
                </a:ext>
              </a:extLst>
            </p:cNvPr>
            <p:cNvSpPr txBox="1"/>
            <p:nvPr/>
          </p:nvSpPr>
          <p:spPr>
            <a:xfrm>
              <a:off x="4714229" y="4074363"/>
              <a:ext cx="871786" cy="38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3333CC">
                      <a:lumMod val="7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User Status</a:t>
              </a:r>
              <a:endParaRPr lang="zh-CN" altLang="en-US" sz="1400" b="1" dirty="0">
                <a:solidFill>
                  <a:srgbClr val="3333CC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0009738-F294-4BDD-8ED4-13D9E196495F}"/>
                </a:ext>
              </a:extLst>
            </p:cNvPr>
            <p:cNvSpPr txBox="1"/>
            <p:nvPr/>
          </p:nvSpPr>
          <p:spPr>
            <a:xfrm>
              <a:off x="2181678" y="2824596"/>
              <a:ext cx="1064380" cy="22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3333CC">
                      <a:lumMod val="7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Source Image</a:t>
              </a:r>
              <a:endParaRPr lang="zh-CN" altLang="en-US" sz="1400" b="1" dirty="0">
                <a:solidFill>
                  <a:srgbClr val="3333CC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456E9E87-12C5-4B12-AC37-766CD4FF76FD}"/>
                </a:ext>
              </a:extLst>
            </p:cNvPr>
            <p:cNvSpPr/>
            <p:nvPr/>
          </p:nvSpPr>
          <p:spPr bwMode="auto">
            <a:xfrm>
              <a:off x="4661330" y="3515309"/>
              <a:ext cx="871786" cy="525108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00CC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Adaptive bitrate streaming</a:t>
              </a:r>
              <a:endParaRPr lang="zh-CN" altLang="en-US" sz="1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4" name="直接箭头连接符 37">
              <a:extLst>
                <a:ext uri="{FF2B5EF4-FFF2-40B4-BE49-F238E27FC236}">
                  <a16:creationId xmlns:a16="http://schemas.microsoft.com/office/drawing/2014/main" id="{83F6D441-022A-4FDE-B6EF-807F708E653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09520" y="3777863"/>
              <a:ext cx="595123" cy="0"/>
            </a:xfrm>
            <a:prstGeom prst="straightConnector1">
              <a:avLst/>
            </a:prstGeom>
            <a:noFill/>
            <a:ln w="12700" algn="ctr">
              <a:solidFill>
                <a:srgbClr val="4F6128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5" name="连接符: 肘形 24">
              <a:extLst>
                <a:ext uri="{FF2B5EF4-FFF2-40B4-BE49-F238E27FC236}">
                  <a16:creationId xmlns:a16="http://schemas.microsoft.com/office/drawing/2014/main" id="{7F945E93-D80A-4938-8D6F-FB629CC4EAA5}"/>
                </a:ext>
              </a:extLst>
            </p:cNvPr>
            <p:cNvCxnSpPr>
              <a:cxnSpLocks/>
              <a:endCxn id="10" idx="1"/>
            </p:cNvCxnSpPr>
            <p:nvPr/>
          </p:nvCxnSpPr>
          <p:spPr bwMode="auto">
            <a:xfrm flipV="1">
              <a:off x="4051520" y="2674252"/>
              <a:ext cx="644961" cy="901863"/>
            </a:xfrm>
            <a:prstGeom prst="bentConnector3">
              <a:avLst/>
            </a:prstGeom>
            <a:solidFill>
              <a:srgbClr val="76923C"/>
            </a:solidFill>
            <a:ln w="12700" cap="flat" cmpd="sng" algn="ctr">
              <a:solidFill>
                <a:srgbClr val="4F6128"/>
              </a:solidFill>
              <a:prstDash val="sys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C31A0B53-C412-49E6-9310-D6CCACB49ECB}"/>
                </a:ext>
              </a:extLst>
            </p:cNvPr>
            <p:cNvSpPr/>
            <p:nvPr/>
          </p:nvSpPr>
          <p:spPr bwMode="auto">
            <a:xfrm>
              <a:off x="7343407" y="2476824"/>
              <a:ext cx="784935" cy="32498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00CC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Decode</a:t>
              </a:r>
              <a:endParaRPr lang="zh-CN" altLang="en-US" sz="1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文本框 9">
              <a:extLst>
                <a:ext uri="{FF2B5EF4-FFF2-40B4-BE49-F238E27FC236}">
                  <a16:creationId xmlns:a16="http://schemas.microsoft.com/office/drawing/2014/main" id="{DF88DDA0-8721-4C6B-A429-1EDBBEEFC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45174" y="2131321"/>
              <a:ext cx="926235" cy="389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kern="0" dirty="0">
                  <a:solidFill>
                    <a:srgbClr val="000000"/>
                  </a:solidFill>
                </a:rPr>
                <a:t>User Client</a:t>
              </a:r>
              <a:endParaRPr lang="zh-CN" altLang="en-US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1230418-17B2-42F9-B064-3D48DC88C80D}"/>
                </a:ext>
              </a:extLst>
            </p:cNvPr>
            <p:cNvSpPr txBox="1"/>
            <p:nvPr/>
          </p:nvSpPr>
          <p:spPr>
            <a:xfrm>
              <a:off x="5998008" y="2443163"/>
              <a:ext cx="1018821" cy="229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3333CC">
                      <a:lumMod val="7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Streaming</a:t>
              </a:r>
              <a:endParaRPr lang="zh-CN" altLang="en-US" sz="1400" b="1" dirty="0">
                <a:solidFill>
                  <a:srgbClr val="3333CC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9" name="连接符: 肘形 28">
              <a:extLst>
                <a:ext uri="{FF2B5EF4-FFF2-40B4-BE49-F238E27FC236}">
                  <a16:creationId xmlns:a16="http://schemas.microsoft.com/office/drawing/2014/main" id="{A769D394-307F-42E2-8247-9140A56B332F}"/>
                </a:ext>
              </a:extLst>
            </p:cNvPr>
            <p:cNvCxnSpPr>
              <a:cxnSpLocks/>
              <a:stCxn id="31" idx="2"/>
              <a:endCxn id="19" idx="2"/>
            </p:cNvCxnSpPr>
            <p:nvPr/>
          </p:nvCxnSpPr>
          <p:spPr bwMode="auto">
            <a:xfrm rot="5400000" flipH="1">
              <a:off x="4050318" y="270437"/>
              <a:ext cx="568567" cy="6799792"/>
            </a:xfrm>
            <a:prstGeom prst="bentConnector3">
              <a:avLst>
                <a:gd name="adj1" fmla="val -71126"/>
              </a:avLst>
            </a:prstGeom>
            <a:solidFill>
              <a:srgbClr val="76923C"/>
            </a:solidFill>
            <a:ln w="12700" cap="flat" cmpd="sng" algn="ctr">
              <a:solidFill>
                <a:srgbClr val="4F6128"/>
              </a:solidFill>
              <a:prstDash val="sysDash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2F2D274-485E-48B4-8237-30A9F2AFF8DF}"/>
                </a:ext>
              </a:extLst>
            </p:cNvPr>
            <p:cNvSpPr txBox="1"/>
            <p:nvPr/>
          </p:nvSpPr>
          <p:spPr>
            <a:xfrm>
              <a:off x="5897852" y="3684182"/>
              <a:ext cx="1114278" cy="38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Network Status </a:t>
              </a:r>
              <a:endParaRPr lang="zh-CN" altLang="en-US" sz="1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3177D3CE-3501-4E7B-842B-FF1735A0DE5A}"/>
                </a:ext>
              </a:extLst>
            </p:cNvPr>
            <p:cNvSpPr/>
            <p:nvPr/>
          </p:nvSpPr>
          <p:spPr bwMode="auto">
            <a:xfrm>
              <a:off x="7140523" y="3183894"/>
              <a:ext cx="1187950" cy="77072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00CC9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Operational instruction and User Status </a:t>
              </a:r>
            </a:p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zh-CN" sz="1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2" name="直接箭头连接符 37">
              <a:extLst>
                <a:ext uri="{FF2B5EF4-FFF2-40B4-BE49-F238E27FC236}">
                  <a16:creationId xmlns:a16="http://schemas.microsoft.com/office/drawing/2014/main" id="{C3FE3066-4BCD-4189-B228-41D918E029A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97223" y="4040417"/>
              <a:ext cx="0" cy="283657"/>
            </a:xfrm>
            <a:prstGeom prst="straightConnector1">
              <a:avLst/>
            </a:prstGeom>
            <a:noFill/>
            <a:ln w="12700" algn="ctr">
              <a:solidFill>
                <a:srgbClr val="4F6128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A4590533-87F7-4A1F-9990-BD1101BA435F}"/>
                </a:ext>
              </a:extLst>
            </p:cNvPr>
            <p:cNvSpPr/>
            <p:nvPr/>
          </p:nvSpPr>
          <p:spPr bwMode="auto">
            <a:xfrm>
              <a:off x="1710382" y="3351095"/>
              <a:ext cx="864102" cy="52167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 b="1" kern="0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Saliency detection</a:t>
              </a:r>
              <a:endParaRPr lang="zh-CN" altLang="en-US" sz="1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文本框 9">
              <a:extLst>
                <a:ext uri="{FF2B5EF4-FFF2-40B4-BE49-F238E27FC236}">
                  <a16:creationId xmlns:a16="http://schemas.microsoft.com/office/drawing/2014/main" id="{F0B6B0A0-FEBC-40FB-80EB-37E876F3DE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3018" y="1545491"/>
              <a:ext cx="926235" cy="22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defRPr>
              </a:lvl9pPr>
            </a:lstStyle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kern="0" dirty="0">
                  <a:solidFill>
                    <a:srgbClr val="000000"/>
                  </a:solidFill>
                </a:rPr>
                <a:t>Network </a:t>
              </a:r>
              <a:endParaRPr lang="zh-CN" altLang="en-US" sz="1400" kern="0" dirty="0">
                <a:solidFill>
                  <a:srgbClr val="000000"/>
                </a:solidFill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0DC4444-635B-49B5-BE07-6DDAC88615E9}"/>
                </a:ext>
              </a:extLst>
            </p:cNvPr>
            <p:cNvSpPr txBox="1"/>
            <p:nvPr/>
          </p:nvSpPr>
          <p:spPr>
            <a:xfrm>
              <a:off x="1064927" y="4119850"/>
              <a:ext cx="1781394" cy="38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3333CC">
                      <a:lumMod val="7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Operational instruction </a:t>
              </a:r>
              <a:endParaRPr lang="zh-CN" altLang="en-US" sz="1400" b="1" dirty="0">
                <a:solidFill>
                  <a:srgbClr val="3333CC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cxnSp>
        <p:nvCxnSpPr>
          <p:cNvPr id="36" name="直接箭头连接符 37">
            <a:extLst>
              <a:ext uri="{FF2B5EF4-FFF2-40B4-BE49-F238E27FC236}">
                <a16:creationId xmlns:a16="http://schemas.microsoft.com/office/drawing/2014/main" id="{17DAF115-906B-44FA-8342-D92057E3B443}"/>
              </a:ext>
            </a:extLst>
          </p:cNvPr>
          <p:cNvCxnSpPr>
            <a:cxnSpLocks/>
          </p:cNvCxnSpPr>
          <p:nvPr/>
        </p:nvCxnSpPr>
        <p:spPr bwMode="auto">
          <a:xfrm flipH="1">
            <a:off x="7660412" y="4595050"/>
            <a:ext cx="347177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1AF2E6A2-2984-4761-81B5-92F4D2E925A8}"/>
              </a:ext>
            </a:extLst>
          </p:cNvPr>
          <p:cNvSpPr txBox="1"/>
          <p:nvPr/>
        </p:nvSpPr>
        <p:spPr>
          <a:xfrm>
            <a:off x="5601184" y="4636454"/>
            <a:ext cx="1075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rgbClr val="3333CC">
                    <a:lumMod val="7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Rate Value</a:t>
            </a:r>
            <a:endParaRPr lang="zh-CN" altLang="en-US" sz="1400" b="1" dirty="0">
              <a:solidFill>
                <a:srgbClr val="3333CC">
                  <a:lumMod val="75000"/>
                </a:srgb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8" name="连接符: 肘形 37">
            <a:extLst>
              <a:ext uri="{FF2B5EF4-FFF2-40B4-BE49-F238E27FC236}">
                <a16:creationId xmlns:a16="http://schemas.microsoft.com/office/drawing/2014/main" id="{AB95AAFF-BEC8-429D-9CC0-CF2B0FF47140}"/>
              </a:ext>
            </a:extLst>
          </p:cNvPr>
          <p:cNvCxnSpPr/>
          <p:nvPr/>
        </p:nvCxnSpPr>
        <p:spPr>
          <a:xfrm rot="10800000">
            <a:off x="4048219" y="4143376"/>
            <a:ext cx="4457606" cy="216177"/>
          </a:xfrm>
          <a:prstGeom prst="bentConnector3">
            <a:avLst>
              <a:gd name="adj1" fmla="val -215"/>
            </a:avLst>
          </a:prstGeom>
          <a:ln w="254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23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BC312F-BDEB-47B3-AF98-F4A0C54D4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F11AA-CD0E-F445-9A1D-F3E0EAED3003}" type="slidenum">
              <a:rPr lang="zh-CN" altLang="zh-CN" smtClean="0"/>
              <a:pPr/>
              <a:t>8</a:t>
            </a:fld>
            <a:endParaRPr lang="zh-CN" altLang="zh-CN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304D8F08-92E3-4D13-BEE3-F8BA8623931C}"/>
              </a:ext>
            </a:extLst>
          </p:cNvPr>
          <p:cNvSpPr txBox="1"/>
          <p:nvPr/>
        </p:nvSpPr>
        <p:spPr>
          <a:xfrm>
            <a:off x="0" y="64057"/>
            <a:ext cx="10412660" cy="11299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sz="3200" dirty="0"/>
              <a:t>Saliency Detection and Video Compression</a:t>
            </a:r>
            <a:endParaRPr lang="zh-CN" altLang="en-US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EEB129B-170F-4FD1-9159-5880D2565653}"/>
              </a:ext>
            </a:extLst>
          </p:cNvPr>
          <p:cNvSpPr txBox="1"/>
          <p:nvPr/>
        </p:nvSpPr>
        <p:spPr>
          <a:xfrm>
            <a:off x="440171" y="2399212"/>
            <a:ext cx="670563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>
              <a:defRPr/>
            </a:pPr>
            <a:r>
              <a:rPr lang="en-US" altLang="zh-CN" kern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Saliency Detection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：</a:t>
            </a:r>
            <a:endParaRPr lang="en-US" altLang="zh-CN" kern="0" noProof="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Helvetica"/>
            </a:endParaRPr>
          </a:p>
          <a:p>
            <a:pPr defTabSz="825500" hangingPunct="0">
              <a:defRPr/>
            </a:pPr>
            <a:r>
              <a:rPr kumimoji="0" lang="en-US" altLang="zh-CN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1 Find the region of Interest</a:t>
            </a:r>
          </a:p>
          <a:p>
            <a:pPr defTabSz="825500" hangingPunct="0">
              <a:defRPr/>
            </a:pPr>
            <a:r>
              <a:rPr lang="en-US" altLang="zh-CN" kern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2 Saving</a:t>
            </a:r>
            <a:r>
              <a:rPr lang="zh-CN" altLang="en-US" kern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bandwidth</a:t>
            </a:r>
            <a:r>
              <a:rPr lang="zh-CN" altLang="en-US" kern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without harming users ' experience</a:t>
            </a:r>
            <a:endParaRPr kumimoji="0" lang="en-US" altLang="zh-CN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Helvetica"/>
            </a:endParaRPr>
          </a:p>
          <a:p>
            <a:pPr defTabSz="825500" hangingPunct="0">
              <a:defRPr/>
            </a:pPr>
            <a:r>
              <a:rPr lang="en-US" altLang="zh-CN" kern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3 Reducing peak bitrate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91CF7F6-D0B2-4BD8-BFC8-9DE481C46A91}"/>
              </a:ext>
            </a:extLst>
          </p:cNvPr>
          <p:cNvSpPr txBox="1"/>
          <p:nvPr/>
        </p:nvSpPr>
        <p:spPr>
          <a:xfrm>
            <a:off x="304063" y="930510"/>
            <a:ext cx="51544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rgbClr val="000000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Problem: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Huge Video Size   vs.     Limited Bandwidth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7F09F5E2-D823-4DDE-90A9-79DE0042439E}"/>
              </a:ext>
            </a:extLst>
          </p:cNvPr>
          <p:cNvSpPr/>
          <p:nvPr/>
        </p:nvSpPr>
        <p:spPr>
          <a:xfrm>
            <a:off x="5355056" y="1130729"/>
            <a:ext cx="452357" cy="4405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3BD63C6-0D49-4CA1-A3BD-148CD2A02F06}"/>
              </a:ext>
            </a:extLst>
          </p:cNvPr>
          <p:cNvSpPr/>
          <p:nvPr/>
        </p:nvSpPr>
        <p:spPr>
          <a:xfrm>
            <a:off x="5921871" y="1161864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825500" hangingPunct="0">
              <a:defRPr/>
            </a:pPr>
            <a:r>
              <a:rPr lang="en-US" altLang="zh-CN" b="1" kern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Delay and Jitter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B24D895-0068-4B0A-A6D3-2DC1838C7BC9}"/>
              </a:ext>
            </a:extLst>
          </p:cNvPr>
          <p:cNvSpPr/>
          <p:nvPr/>
        </p:nvSpPr>
        <p:spPr>
          <a:xfrm>
            <a:off x="344921" y="1734693"/>
            <a:ext cx="8109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25500" hangingPunct="0">
              <a:defRPr/>
            </a:pPr>
            <a:r>
              <a:rPr lang="en-US" altLang="zh-CN" kern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High</a:t>
            </a:r>
            <a:r>
              <a:rPr lang="zh-CN" altLang="en-US" kern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 </a:t>
            </a:r>
            <a:r>
              <a:rPr lang="en-US" altLang="zh-CN" kern="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Helvetica"/>
              </a:rPr>
              <a:t>Quality and High Delay                   Low Quality and Low delay</a:t>
            </a:r>
          </a:p>
        </p:txBody>
      </p:sp>
      <p:sp>
        <p:nvSpPr>
          <p:cNvPr id="10" name="箭头: 左右 9">
            <a:extLst>
              <a:ext uri="{FF2B5EF4-FFF2-40B4-BE49-F238E27FC236}">
                <a16:creationId xmlns:a16="http://schemas.microsoft.com/office/drawing/2014/main" id="{C0173841-0375-4989-B792-7185415B2700}"/>
              </a:ext>
            </a:extLst>
          </p:cNvPr>
          <p:cNvSpPr/>
          <p:nvPr/>
        </p:nvSpPr>
        <p:spPr>
          <a:xfrm>
            <a:off x="3940230" y="1779475"/>
            <a:ext cx="581376" cy="295687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3734350-4E64-46A2-8FC0-DD3DABD4AE1B}"/>
              </a:ext>
            </a:extLst>
          </p:cNvPr>
          <p:cNvSpPr txBox="1"/>
          <p:nvPr/>
        </p:nvSpPr>
        <p:spPr>
          <a:xfrm>
            <a:off x="315030" y="4192057"/>
            <a:ext cx="68307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 Work:</a:t>
            </a:r>
          </a:p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Increase the detection accuracy 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 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Saving about 30% bandwidth under same </a:t>
            </a:r>
            <a:r>
              <a:rPr lang="en-US" altLang="zh-CN" dirty="0" err="1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QoE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Reduce detection speed  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    only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10ms-30ms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Changing algorithms and rate allocation (in one frame)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based on the network status  </a:t>
            </a:r>
          </a:p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Balance between detection delay and detection accuracy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CDD17CD-D376-4C92-86F6-190752F7D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050" y="5234221"/>
            <a:ext cx="2521563" cy="14100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ACC9270-96FF-47CA-874F-E8C959BC0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938" y="5234220"/>
            <a:ext cx="2498272" cy="141008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6C981DB-0D37-497E-AF1B-4D6DE81B4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451" y="3669123"/>
            <a:ext cx="2476580" cy="14100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7FEB809-D3D3-4058-A629-8BF06335C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7938" y="3656772"/>
            <a:ext cx="2498273" cy="142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444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BC312F-BDEB-47B3-AF98-F4A0C54D4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F11AA-CD0E-F445-9A1D-F3E0EAED3003}" type="slidenum">
              <a:rPr lang="zh-CN" altLang="zh-CN" smtClean="0"/>
              <a:pPr/>
              <a:t>9</a:t>
            </a:fld>
            <a:endParaRPr lang="zh-CN" altLang="zh-CN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CF614876-30D5-4E13-831C-30118CF0902E}"/>
              </a:ext>
            </a:extLst>
          </p:cNvPr>
          <p:cNvSpPr txBox="1"/>
          <p:nvPr/>
        </p:nvSpPr>
        <p:spPr>
          <a:xfrm>
            <a:off x="0" y="64057"/>
            <a:ext cx="10412660" cy="1129983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R="0" lvl="0" indent="0"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788BA9"/>
                    </a:gs>
                    <a:gs pos="74000">
                      <a:srgbClr val="D67A71"/>
                    </a:gs>
                  </a:gsLst>
                  <a:lin ang="0" scaled="0"/>
                </a:gra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/>
              <a:t>Adaptive Bitrate Streaming</a:t>
            </a:r>
            <a:endParaRPr lang="zh-CN" altLang="en-US" dirty="0"/>
          </a:p>
        </p:txBody>
      </p:sp>
      <p:sp>
        <p:nvSpPr>
          <p:cNvPr id="5" name="圆角矩形 56">
            <a:extLst>
              <a:ext uri="{FF2B5EF4-FFF2-40B4-BE49-F238E27FC236}">
                <a16:creationId xmlns:a16="http://schemas.microsoft.com/office/drawing/2014/main" id="{3737528E-6DC3-4745-B2AB-17F8845A1AA6}"/>
              </a:ext>
            </a:extLst>
          </p:cNvPr>
          <p:cNvSpPr/>
          <p:nvPr/>
        </p:nvSpPr>
        <p:spPr>
          <a:xfrm>
            <a:off x="1613139" y="2860819"/>
            <a:ext cx="1905916" cy="348896"/>
          </a:xfrm>
          <a:prstGeom prst="roundRect">
            <a:avLst>
              <a:gd name="adj" fmla="val 79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913765">
              <a:defRPr/>
            </a:pPr>
            <a:r>
              <a:rPr lang="en-US" altLang="zh-CN" sz="1400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Network fluctuation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2A2A87F-4985-4FBB-B0BC-9B74D5AE1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25" y="1361572"/>
            <a:ext cx="4231823" cy="146293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A25F9B6-7589-49D0-99E0-A695CC00F390}"/>
              </a:ext>
            </a:extLst>
          </p:cNvPr>
          <p:cNvSpPr txBox="1"/>
          <p:nvPr/>
        </p:nvSpPr>
        <p:spPr>
          <a:xfrm>
            <a:off x="634330" y="4547035"/>
            <a:ext cx="6033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Traditional Methods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：</a:t>
            </a:r>
            <a:endParaRPr lang="en-US" altLang="zh-CN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Reaction 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Difficult on Trade off between Rate and Delay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Rely on </a:t>
            </a:r>
            <a:r>
              <a:rPr lang="en-US" altLang="zh-CN" dirty="0">
                <a:solidFill>
                  <a:srgbClr val="FF0000"/>
                </a:solidFill>
              </a:rPr>
              <a:t>Client Buffer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F4D88F8-BAFB-43D7-8A96-6FE404095289}"/>
              </a:ext>
            </a:extLst>
          </p:cNvPr>
          <p:cNvSpPr txBox="1"/>
          <p:nvPr/>
        </p:nvSpPr>
        <p:spPr>
          <a:xfrm>
            <a:off x="541625" y="3507806"/>
            <a:ext cx="11464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</a:rPr>
              <a:t>To avoid large delay and guarantee quality: Video rates need to change with the network </a:t>
            </a:r>
            <a:endParaRPr lang="zh-CN" altLang="en-US" sz="2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C04AB38B-A3B8-4DA4-8915-F475FFB9D3C4}"/>
              </a:ext>
            </a:extLst>
          </p:cNvPr>
          <p:cNvSpPr/>
          <p:nvPr/>
        </p:nvSpPr>
        <p:spPr>
          <a:xfrm>
            <a:off x="5914316" y="5068225"/>
            <a:ext cx="452357" cy="44053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185" descr="timg (21)">
            <a:extLst>
              <a:ext uri="{FF2B5EF4-FFF2-40B4-BE49-F238E27FC236}">
                <a16:creationId xmlns:a16="http://schemas.microsoft.com/office/drawing/2014/main" id="{CFE38E8F-682A-4677-8BF0-1CF9ECCF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263" y="4547035"/>
            <a:ext cx="2368550" cy="148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50EBF57-F3F1-4D70-8501-B26A6909BCE4}"/>
              </a:ext>
            </a:extLst>
          </p:cNvPr>
          <p:cNvSpPr txBox="1"/>
          <p:nvPr/>
        </p:nvSpPr>
        <p:spPr>
          <a:xfrm>
            <a:off x="6886087" y="4937534"/>
            <a:ext cx="2203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Not applicable to cloud gaming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946889C-8202-456D-B1C2-5327B17ED33C}"/>
              </a:ext>
            </a:extLst>
          </p:cNvPr>
          <p:cNvSpPr txBox="1"/>
          <p:nvPr/>
        </p:nvSpPr>
        <p:spPr>
          <a:xfrm>
            <a:off x="5273040" y="1813992"/>
            <a:ext cx="673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High rate  may cause delay </a:t>
            </a:r>
          </a:p>
          <a:p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Low rate may harm the quality of experience</a:t>
            </a:r>
          </a:p>
          <a:p>
            <a:endParaRPr lang="en-US" altLang="zh-CN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altLang="zh-CN" b="1" dirty="0">
                <a:solidFill>
                  <a:schemeClr val="tx1">
                    <a:lumMod val="50000"/>
                  </a:schemeClr>
                </a:solidFill>
              </a:rPr>
              <a:t>Most users are in wireless network  (60% ↑ keep increasing)</a:t>
            </a:r>
          </a:p>
        </p:txBody>
      </p:sp>
    </p:spTree>
    <p:extLst>
      <p:ext uri="{BB962C8B-B14F-4D97-AF65-F5344CB8AC3E}">
        <p14:creationId xmlns:p14="http://schemas.microsoft.com/office/powerpoint/2010/main" val="5696555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自定义 711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D67A71"/>
      </a:accent1>
      <a:accent2>
        <a:srgbClr val="788BA9"/>
      </a:accent2>
      <a:accent3>
        <a:srgbClr val="D67A71"/>
      </a:accent3>
      <a:accent4>
        <a:srgbClr val="788BA9"/>
      </a:accent4>
      <a:accent5>
        <a:srgbClr val="D67A71"/>
      </a:accent5>
      <a:accent6>
        <a:srgbClr val="788BA9"/>
      </a:accent6>
      <a:hlink>
        <a:srgbClr val="D67A71"/>
      </a:hlink>
      <a:folHlink>
        <a:srgbClr val="788BA9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7029</TotalTime>
  <Words>848</Words>
  <Application>Microsoft Macintosh PowerPoint</Application>
  <PresentationFormat>Widescreen</PresentationFormat>
  <Paragraphs>190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Lato Hairline</vt:lpstr>
      <vt:lpstr>Lato Light</vt:lpstr>
      <vt:lpstr>Lato Regular</vt:lpstr>
      <vt:lpstr>微软雅黑</vt:lpstr>
      <vt:lpstr>微软雅黑</vt:lpstr>
      <vt:lpstr>宋体</vt:lpstr>
      <vt:lpstr>楷体</vt:lpstr>
      <vt:lpstr>Arial</vt:lpstr>
      <vt:lpstr>Calibri</vt:lpstr>
      <vt:lpstr>Calibri Light</vt:lpstr>
      <vt:lpstr>Helvetica</vt:lpstr>
      <vt:lpstr>Helvetica Light</vt:lpstr>
      <vt:lpstr>Helvetica Neue</vt:lpstr>
      <vt:lpstr>Helvetica Neue Medium</vt:lpstr>
      <vt:lpstr>Wingdings</vt:lpstr>
      <vt:lpstr>Office 主题</vt:lpstr>
      <vt:lpstr>Office Theme</vt:lpstr>
      <vt:lpstr> Network Aware 5G Cloud Interactive Service                                              ----Cloud Gaming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云游戏优化技术</dc:title>
  <dc:creator>wienhuang(黄巍)</dc:creator>
  <cp:lastModifiedBy>Microsoft Office User</cp:lastModifiedBy>
  <cp:revision>106</cp:revision>
  <dcterms:created xsi:type="dcterms:W3CDTF">2019-08-09T03:21:58Z</dcterms:created>
  <dcterms:modified xsi:type="dcterms:W3CDTF">2019-11-22T05:17:49Z</dcterms:modified>
</cp:coreProperties>
</file>