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7" r:id="rId2"/>
    <p:sldMasterId id="2147483689" r:id="rId3"/>
    <p:sldMasterId id="2147483701" r:id="rId4"/>
    <p:sldMasterId id="2147483713" r:id="rId5"/>
    <p:sldMasterId id="2147483725" r:id="rId6"/>
    <p:sldMasterId id="2147483737" r:id="rId7"/>
    <p:sldMasterId id="2147483749" r:id="rId8"/>
    <p:sldMasterId id="2147483761" r:id="rId9"/>
    <p:sldMasterId id="2147483785" r:id="rId10"/>
    <p:sldMasterId id="2147483809" r:id="rId11"/>
    <p:sldMasterId id="2147483821" r:id="rId12"/>
  </p:sldMasterIdLst>
  <p:notesMasterIdLst>
    <p:notesMasterId r:id="rId118"/>
  </p:notesMasterIdLst>
  <p:handoutMasterIdLst>
    <p:handoutMasterId r:id="rId119"/>
  </p:handoutMasterIdLst>
  <p:sldIdLst>
    <p:sldId id="864" r:id="rId13"/>
    <p:sldId id="772" r:id="rId14"/>
    <p:sldId id="705" r:id="rId15"/>
    <p:sldId id="706" r:id="rId16"/>
    <p:sldId id="835" r:id="rId17"/>
    <p:sldId id="836" r:id="rId18"/>
    <p:sldId id="707" r:id="rId19"/>
    <p:sldId id="702" r:id="rId20"/>
    <p:sldId id="698" r:id="rId21"/>
    <p:sldId id="703" r:id="rId22"/>
    <p:sldId id="708" r:id="rId23"/>
    <p:sldId id="709" r:id="rId24"/>
    <p:sldId id="710" r:id="rId25"/>
    <p:sldId id="842" r:id="rId26"/>
    <p:sldId id="843" r:id="rId27"/>
    <p:sldId id="711" r:id="rId28"/>
    <p:sldId id="712" r:id="rId29"/>
    <p:sldId id="715" r:id="rId30"/>
    <p:sldId id="716" r:id="rId31"/>
    <p:sldId id="718" r:id="rId32"/>
    <p:sldId id="867" r:id="rId33"/>
    <p:sldId id="719" r:id="rId34"/>
    <p:sldId id="721" r:id="rId35"/>
    <p:sldId id="744" r:id="rId36"/>
    <p:sldId id="844" r:id="rId37"/>
    <p:sldId id="722" r:id="rId38"/>
    <p:sldId id="723" r:id="rId39"/>
    <p:sldId id="724" r:id="rId40"/>
    <p:sldId id="853" r:id="rId41"/>
    <p:sldId id="726" r:id="rId42"/>
    <p:sldId id="727" r:id="rId43"/>
    <p:sldId id="750" r:id="rId44"/>
    <p:sldId id="751" r:id="rId45"/>
    <p:sldId id="733" r:id="rId46"/>
    <p:sldId id="734" r:id="rId47"/>
    <p:sldId id="736" r:id="rId48"/>
    <p:sldId id="737" r:id="rId49"/>
    <p:sldId id="735" r:id="rId50"/>
    <p:sldId id="738" r:id="rId51"/>
    <p:sldId id="739" r:id="rId52"/>
    <p:sldId id="865" r:id="rId53"/>
    <p:sldId id="743" r:id="rId54"/>
    <p:sldId id="742" r:id="rId55"/>
    <p:sldId id="745" r:id="rId56"/>
    <p:sldId id="746" r:id="rId57"/>
    <p:sldId id="854" r:id="rId58"/>
    <p:sldId id="748" r:id="rId59"/>
    <p:sldId id="749" r:id="rId60"/>
    <p:sldId id="818" r:id="rId61"/>
    <p:sldId id="855" r:id="rId62"/>
    <p:sldId id="856" r:id="rId63"/>
    <p:sldId id="866" r:id="rId64"/>
    <p:sldId id="754" r:id="rId65"/>
    <p:sldId id="863" r:id="rId66"/>
    <p:sldId id="868" r:id="rId67"/>
    <p:sldId id="763" r:id="rId68"/>
    <p:sldId id="764" r:id="rId69"/>
    <p:sldId id="769" r:id="rId70"/>
    <p:sldId id="846" r:id="rId71"/>
    <p:sldId id="847" r:id="rId72"/>
    <p:sldId id="848" r:id="rId73"/>
    <p:sldId id="849" r:id="rId74"/>
    <p:sldId id="850" r:id="rId75"/>
    <p:sldId id="852" r:id="rId76"/>
    <p:sldId id="760" r:id="rId77"/>
    <p:sldId id="789" r:id="rId78"/>
    <p:sldId id="869" r:id="rId79"/>
    <p:sldId id="859" r:id="rId80"/>
    <p:sldId id="860" r:id="rId81"/>
    <p:sldId id="792" r:id="rId82"/>
    <p:sldId id="861" r:id="rId83"/>
    <p:sldId id="862" r:id="rId84"/>
    <p:sldId id="796" r:id="rId85"/>
    <p:sldId id="798" r:id="rId86"/>
    <p:sldId id="800" r:id="rId87"/>
    <p:sldId id="801" r:id="rId88"/>
    <p:sldId id="802" r:id="rId89"/>
    <p:sldId id="803" r:id="rId90"/>
    <p:sldId id="805" r:id="rId91"/>
    <p:sldId id="806" r:id="rId92"/>
    <p:sldId id="807" r:id="rId93"/>
    <p:sldId id="809" r:id="rId94"/>
    <p:sldId id="810" r:id="rId95"/>
    <p:sldId id="811" r:id="rId96"/>
    <p:sldId id="812" r:id="rId97"/>
    <p:sldId id="857" r:id="rId98"/>
    <p:sldId id="773" r:id="rId99"/>
    <p:sldId id="774" r:id="rId100"/>
    <p:sldId id="775" r:id="rId101"/>
    <p:sldId id="776" r:id="rId102"/>
    <p:sldId id="777" r:id="rId103"/>
    <p:sldId id="778" r:id="rId104"/>
    <p:sldId id="779" r:id="rId105"/>
    <p:sldId id="780" r:id="rId106"/>
    <p:sldId id="781" r:id="rId107"/>
    <p:sldId id="782" r:id="rId108"/>
    <p:sldId id="783" r:id="rId109"/>
    <p:sldId id="821" r:id="rId110"/>
    <p:sldId id="823" r:id="rId111"/>
    <p:sldId id="785" r:id="rId112"/>
    <p:sldId id="815" r:id="rId113"/>
    <p:sldId id="816" r:id="rId114"/>
    <p:sldId id="786" r:id="rId115"/>
    <p:sldId id="817" r:id="rId116"/>
    <p:sldId id="787" r:id="rId117"/>
  </p:sldIdLst>
  <p:sldSz cx="9144000" cy="6858000" type="screen4x3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8" userDrawn="1">
          <p15:clr>
            <a:srgbClr val="A4A3A4"/>
          </p15:clr>
        </p15:guide>
        <p15:guide id="2" pos="35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82D5"/>
    <a:srgbClr val="FF4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10" autoAdjust="0"/>
    <p:restoredTop sz="86420"/>
  </p:normalViewPr>
  <p:slideViewPr>
    <p:cSldViewPr snapToGrid="0">
      <p:cViewPr>
        <p:scale>
          <a:sx n="95" d="100"/>
          <a:sy n="95" d="100"/>
        </p:scale>
        <p:origin x="-2696" y="-1624"/>
      </p:cViewPr>
      <p:guideLst>
        <p:guide orient="horz" pos="1128"/>
        <p:guide pos="3528"/>
      </p:guideLst>
    </p:cSldViewPr>
  </p:slideViewPr>
  <p:outlineViewPr>
    <p:cViewPr>
      <p:scale>
        <a:sx n="33" d="100"/>
        <a:sy n="33" d="100"/>
      </p:scale>
      <p:origin x="0" y="-14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120" Type="http://schemas.openxmlformats.org/officeDocument/2006/relationships/printerSettings" Target="printerSettings/printerSettings1.bin"/><Relationship Id="rId121" Type="http://schemas.openxmlformats.org/officeDocument/2006/relationships/presProps" Target="presProps.xml"/><Relationship Id="rId122" Type="http://schemas.openxmlformats.org/officeDocument/2006/relationships/viewProps" Target="viewProps.xml"/><Relationship Id="rId123" Type="http://schemas.openxmlformats.org/officeDocument/2006/relationships/theme" Target="theme/theme1.xml"/><Relationship Id="rId124" Type="http://schemas.openxmlformats.org/officeDocument/2006/relationships/tableStyles" Target="tableStyles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101" Type="http://schemas.openxmlformats.org/officeDocument/2006/relationships/slide" Target="slides/slide89.xml"/><Relationship Id="rId102" Type="http://schemas.openxmlformats.org/officeDocument/2006/relationships/slide" Target="slides/slide90.xml"/><Relationship Id="rId103" Type="http://schemas.openxmlformats.org/officeDocument/2006/relationships/slide" Target="slides/slide91.xml"/><Relationship Id="rId104" Type="http://schemas.openxmlformats.org/officeDocument/2006/relationships/slide" Target="slides/slide92.xml"/><Relationship Id="rId105" Type="http://schemas.openxmlformats.org/officeDocument/2006/relationships/slide" Target="slides/slide93.xml"/><Relationship Id="rId106" Type="http://schemas.openxmlformats.org/officeDocument/2006/relationships/slide" Target="slides/slide94.xml"/><Relationship Id="rId107" Type="http://schemas.openxmlformats.org/officeDocument/2006/relationships/slide" Target="slides/slide95.xml"/><Relationship Id="rId108" Type="http://schemas.openxmlformats.org/officeDocument/2006/relationships/slide" Target="slides/slide96.xml"/><Relationship Id="rId109" Type="http://schemas.openxmlformats.org/officeDocument/2006/relationships/slide" Target="slides/slide97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00" Type="http://schemas.openxmlformats.org/officeDocument/2006/relationships/slide" Target="slides/slide88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110" Type="http://schemas.openxmlformats.org/officeDocument/2006/relationships/slide" Target="slides/slide98.xml"/><Relationship Id="rId111" Type="http://schemas.openxmlformats.org/officeDocument/2006/relationships/slide" Target="slides/slide99.xml"/><Relationship Id="rId112" Type="http://schemas.openxmlformats.org/officeDocument/2006/relationships/slide" Target="slides/slide100.xml"/><Relationship Id="rId113" Type="http://schemas.openxmlformats.org/officeDocument/2006/relationships/slide" Target="slides/slide101.xml"/><Relationship Id="rId114" Type="http://schemas.openxmlformats.org/officeDocument/2006/relationships/slide" Target="slides/slide102.xml"/><Relationship Id="rId115" Type="http://schemas.openxmlformats.org/officeDocument/2006/relationships/slide" Target="slides/slide103.xml"/><Relationship Id="rId116" Type="http://schemas.openxmlformats.org/officeDocument/2006/relationships/slide" Target="slides/slide104.xml"/><Relationship Id="rId117" Type="http://schemas.openxmlformats.org/officeDocument/2006/relationships/slide" Target="slides/slide105.xml"/><Relationship Id="rId118" Type="http://schemas.openxmlformats.org/officeDocument/2006/relationships/notesMaster" Target="notesMasters/notesMaster1.xml"/><Relationship Id="rId119" Type="http://schemas.openxmlformats.org/officeDocument/2006/relationships/handoutMaster" Target="handoutMasters/handoutMaster1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454AA-C3AC-AA42-8579-A151D508A25A}" type="datetimeFigureOut">
              <a:rPr lang="en-US" smtClean="0"/>
              <a:pPr/>
              <a:t>1/18/16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35265-CAC7-FD4D-9F64-5232D3ACA1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8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8E5D6-A8CA-BC4D-8942-D1F34AE7A6E2}" type="datetimeFigureOut">
              <a:rPr lang="en-US" smtClean="0"/>
              <a:pPr/>
              <a:t>1/18/16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6F91-2BBF-4C4F-AC82-58EEB2253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9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get rid of some of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6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Got</a:t>
            </a:r>
            <a:r>
              <a:rPr lang="en-US" baseline="0" dirty="0" smtClean="0"/>
              <a:t> here in 20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32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Got</a:t>
            </a:r>
            <a:r>
              <a:rPr lang="en-US" baseline="0" dirty="0" smtClean="0"/>
              <a:t> here in 20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91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Got</a:t>
            </a:r>
            <a:r>
              <a:rPr lang="en-US" baseline="0" dirty="0" smtClean="0"/>
              <a:t> here in 20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14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in edge vector earlier?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53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Isotropic</a:t>
            </a:r>
            <a:r>
              <a:rPr lang="en-US" baseline="0" dirty="0" smtClean="0"/>
              <a:t> position, spherical set?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95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</a:t>
            </a:r>
            <a:r>
              <a:rPr lang="en-US" baseline="0" dirty="0" smtClean="0"/>
              <a:t> it off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72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36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Weaver on was 15 minutes.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53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an example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1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an example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3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an example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9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the evenly</a:t>
            </a:r>
            <a:r>
              <a:rPr lang="en-US" baseline="0" dirty="0" smtClean="0"/>
              <a:t> spaced picture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norm of x = 1, and get it out of the denominator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0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Put norm of x = 1, and get it out of the denominator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37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Put norm of x = 1, and get it out of the denominator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Got</a:t>
            </a:r>
            <a:r>
              <a:rPr lang="en-US" baseline="0" dirty="0" smtClean="0"/>
              <a:t> here in 20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56F91-2BBF-4C4F-AC82-58EEB2253F7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2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28582D-60DB-C64E-91D6-65E0C53536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7CF40D-D8D1-D24D-8B4D-72425C7DA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71691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1732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6910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4241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2609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5808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4322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7693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4417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427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B13256-9A96-A84D-8609-49AE174F68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527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4872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2810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6901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5899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1079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5960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0301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9605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66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92DA73-FC0D-4F45-A231-6EB5E8844A7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71448084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78889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492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02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30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32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34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5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4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26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7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92DA73-FC0D-4F45-A231-6EB5E8844A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66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55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22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90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58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21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71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88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62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2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CD15A9-E0F2-9C48-A0E7-A7B21E8695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29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6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69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17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26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91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35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03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0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6D8BEA-158B-6840-9D18-CABC58EB3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19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50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69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32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32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87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512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07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35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8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AA768E-47FA-0440-8F3A-9CDEB674FD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000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933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78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12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6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45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232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A4FC66-0E92-5A44-B411-AC57420C27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62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151695-5D11-4347-A5CE-27F3E946D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561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443B8-9229-944B-8770-29EAE1C5A1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5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503A89-EAD4-164B-B6E7-140C6BC762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B30E06-C32E-004E-9A06-A935B52D4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741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226A94-1C37-704A-874B-13B621363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65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25F802-88CB-8948-9678-926E7F21D5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DF336F-DAE4-9746-BCDD-1F4B77BC6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238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685482-03C7-7D4E-A2DA-65F4ECDD3B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59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A39383-C979-1F4C-8496-4CFD43AEF7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07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27E2B3-0645-9F4C-9849-60B10CDB57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842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4D07-FB69-6A49-A0FA-A8D21E0AC0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317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28582D-60DB-C64E-91D6-65E0C53536E7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78548178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92DA73-FC0D-4F45-A231-6EB5E8844A7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7867757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0566D0-BCA9-5641-ADE0-593D471F6E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CD15A9-E0F2-9C48-A0E7-A7B21E8695EB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02524628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6D8BEA-158B-6840-9D18-CABC58EB3DC3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49165332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AA768E-47FA-0440-8F3A-9CDEB674FD80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61665357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503A89-EAD4-164B-B6E7-140C6BC76259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42928760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0566D0-BCA9-5641-ADE0-593D471F6E3B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12957130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A99CF4-5ED1-A741-8362-0C1B5C8B789A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04965303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80C653-358B-A24D-9A1C-F6E191C6B6C7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37797086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7CF40D-D8D1-D24D-8B4D-72425C7DAD6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0090047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B13256-9A96-A84D-8609-49AE174F68D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30795312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28582D-60DB-C64E-91D6-65E0C53536E7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6524079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A99CF4-5ED1-A741-8362-0C1B5C8B78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92DA73-FC0D-4F45-A231-6EB5E8844A7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87267458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CD15A9-E0F2-9C48-A0E7-A7B21E8695EB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34052945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6D8BEA-158B-6840-9D18-CABC58EB3DC3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2470394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AA768E-47FA-0440-8F3A-9CDEB674FD80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9810468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503A89-EAD4-164B-B6E7-140C6BC76259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34016234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0566D0-BCA9-5641-ADE0-593D471F6E3B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83244137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A99CF4-5ED1-A741-8362-0C1B5C8B789A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96508221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80C653-358B-A24D-9A1C-F6E191C6B6C7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03231984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7CF40D-D8D1-D24D-8B4D-72425C7DAD6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52479832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B13256-9A96-A84D-8609-49AE174F68D5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8308008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80C653-358B-A24D-9A1C-F6E191C6B6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0224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8694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273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0900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1571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4002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5390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9858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8226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054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text styles</a:t>
            </a:r>
          </a:p>
          <a:p>
            <a:pPr lvl="1"/>
            <a:r>
              <a:rPr lang="en-US">
                <a:sym typeface="Corbel" charset="0"/>
              </a:rPr>
              <a:t>Second level</a:t>
            </a:r>
          </a:p>
          <a:p>
            <a:pPr lvl="2"/>
            <a:r>
              <a:rPr lang="en-US">
                <a:sym typeface="Corbel" charset="0"/>
              </a:rPr>
              <a:t>Third level</a:t>
            </a:r>
          </a:p>
          <a:p>
            <a:pPr lvl="3"/>
            <a:r>
              <a:rPr lang="en-US">
                <a:sym typeface="Corbel" charset="0"/>
              </a:rPr>
              <a:t>Fourth level</a:t>
            </a:r>
          </a:p>
          <a:p>
            <a:pPr lvl="4"/>
            <a:r>
              <a:rPr lang="en-US">
                <a:sym typeface="Corbe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50263" y="6467475"/>
            <a:ext cx="23653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+mn-lt"/>
                <a:ea typeface="Corbel" charset="0"/>
                <a:cs typeface="Corbel" charset="0"/>
                <a:sym typeface="Corbel" charset="0"/>
              </a:defRPr>
            </a:lvl1pPr>
          </a:lstStyle>
          <a:p>
            <a:fld id="{2CC4317A-2EE2-C447-BE4A-D27DC61719A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orbel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9pPr>
    </p:titleStyle>
    <p:bodyStyle>
      <a:lvl1pPr marL="342900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1pPr>
      <a:lvl2pPr marL="704850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2pPr>
      <a:lvl3pPr marL="1104900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3pPr>
      <a:lvl4pPr marL="1562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4pPr>
      <a:lvl5pPr marL="2019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66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9EEC98F-A724-5642-B0FA-9BC5B383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64F2DC7-8CEA-8B40-93F0-4C6BDBCFAEC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5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text styles</a:t>
            </a:r>
          </a:p>
          <a:p>
            <a:pPr lvl="1"/>
            <a:r>
              <a:rPr lang="en-US">
                <a:sym typeface="Corbel" charset="0"/>
              </a:rPr>
              <a:t>Second level</a:t>
            </a:r>
          </a:p>
          <a:p>
            <a:pPr lvl="2"/>
            <a:r>
              <a:rPr lang="en-US">
                <a:sym typeface="Corbel" charset="0"/>
              </a:rPr>
              <a:t>Third level</a:t>
            </a:r>
          </a:p>
          <a:p>
            <a:pPr lvl="3"/>
            <a:r>
              <a:rPr lang="en-US">
                <a:sym typeface="Corbel" charset="0"/>
              </a:rPr>
              <a:t>Fourth level</a:t>
            </a:r>
          </a:p>
          <a:p>
            <a:pPr lvl="4"/>
            <a:r>
              <a:rPr lang="en-US">
                <a:sym typeface="Corbe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50263" y="6467475"/>
            <a:ext cx="23653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+mn-lt"/>
                <a:ea typeface="Corbel" charset="0"/>
                <a:cs typeface="Corbel" charset="0"/>
                <a:sym typeface="Corbel" charset="0"/>
              </a:defRPr>
            </a:lvl1pPr>
          </a:lstStyle>
          <a:p>
            <a:fld id="{2CC4317A-2EE2-C447-BE4A-D27DC61719AE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3605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orbel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9pPr>
    </p:titleStyle>
    <p:bodyStyle>
      <a:lvl1pPr marL="342900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1pPr>
      <a:lvl2pPr marL="704850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2pPr>
      <a:lvl3pPr marL="1104900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3pPr>
      <a:lvl4pPr marL="1562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4pPr>
      <a:lvl5pPr marL="2019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>
                <a:latin typeface="Arial" charset="0"/>
                <a:ea typeface="+mn-ea"/>
                <a:cs typeface="+mn-cs"/>
              </a:rPr>
              <a:pPr/>
              <a:t>‹#›</a:t>
            </a:fld>
            <a:endParaRPr lang="en-US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4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>
                <a:latin typeface="Arial" charset="0"/>
                <a:ea typeface="+mn-ea"/>
                <a:cs typeface="+mn-cs"/>
              </a:rPr>
              <a:pPr/>
              <a:t>‹#›</a:t>
            </a:fld>
            <a:endParaRPr lang="en-US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>
                <a:latin typeface="Arial" charset="0"/>
                <a:ea typeface="+mn-ea"/>
                <a:cs typeface="+mn-cs"/>
              </a:rPr>
              <a:pPr/>
              <a:t>‹#›</a:t>
            </a:fld>
            <a:endParaRPr lang="en-US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7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>
                <a:latin typeface="Arial" charset="0"/>
                <a:ea typeface="+mn-ea"/>
                <a:cs typeface="+mn-cs"/>
              </a:rPr>
              <a:pPr/>
              <a:t>‹#›</a:t>
            </a:fld>
            <a:endParaRPr lang="en-US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00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4464A9-B834-4843-9096-0BDC6FD9A5C4}" type="slidenum">
              <a:rPr lang="en-US">
                <a:latin typeface="Arial" charset="0"/>
                <a:ea typeface="+mn-ea"/>
                <a:cs typeface="+mn-cs"/>
              </a:rPr>
              <a:pPr/>
              <a:t>‹#›</a:t>
            </a:fld>
            <a:endParaRPr lang="en-US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text styles</a:t>
            </a:r>
          </a:p>
          <a:p>
            <a:pPr lvl="1"/>
            <a:r>
              <a:rPr lang="en-US">
                <a:sym typeface="Corbel" charset="0"/>
              </a:rPr>
              <a:t>Second level</a:t>
            </a:r>
          </a:p>
          <a:p>
            <a:pPr lvl="2"/>
            <a:r>
              <a:rPr lang="en-US">
                <a:sym typeface="Corbel" charset="0"/>
              </a:rPr>
              <a:t>Third level</a:t>
            </a:r>
          </a:p>
          <a:p>
            <a:pPr lvl="3"/>
            <a:r>
              <a:rPr lang="en-US">
                <a:sym typeface="Corbel" charset="0"/>
              </a:rPr>
              <a:t>Fourth level</a:t>
            </a:r>
          </a:p>
          <a:p>
            <a:pPr lvl="4"/>
            <a:r>
              <a:rPr lang="en-US">
                <a:sym typeface="Corbe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50263" y="6467475"/>
            <a:ext cx="23653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+mn-lt"/>
                <a:ea typeface="Corbel" charset="0"/>
                <a:cs typeface="Corbel" charset="0"/>
                <a:sym typeface="Corbel" charset="0"/>
              </a:defRPr>
            </a:lvl1pPr>
          </a:lstStyle>
          <a:p>
            <a:fld id="{2CC4317A-2EE2-C447-BE4A-D27DC61719AE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9371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orbel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9pPr>
    </p:titleStyle>
    <p:bodyStyle>
      <a:lvl1pPr marL="342900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1pPr>
      <a:lvl2pPr marL="704850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2pPr>
      <a:lvl3pPr marL="1104900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3pPr>
      <a:lvl4pPr marL="1562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4pPr>
      <a:lvl5pPr marL="2019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rbel" charset="0"/>
              </a:rPr>
              <a:t>Click to edit Master text styles</a:t>
            </a:r>
          </a:p>
          <a:p>
            <a:pPr lvl="1"/>
            <a:r>
              <a:rPr lang="en-US">
                <a:sym typeface="Corbel" charset="0"/>
              </a:rPr>
              <a:t>Second level</a:t>
            </a:r>
          </a:p>
          <a:p>
            <a:pPr lvl="2"/>
            <a:r>
              <a:rPr lang="en-US">
                <a:sym typeface="Corbel" charset="0"/>
              </a:rPr>
              <a:t>Third level</a:t>
            </a:r>
          </a:p>
          <a:p>
            <a:pPr lvl="3"/>
            <a:r>
              <a:rPr lang="en-US">
                <a:sym typeface="Corbel" charset="0"/>
              </a:rPr>
              <a:t>Fourth level</a:t>
            </a:r>
          </a:p>
          <a:p>
            <a:pPr lvl="4"/>
            <a:r>
              <a:rPr lang="en-US">
                <a:sym typeface="Corbe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50263" y="6467475"/>
            <a:ext cx="23653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+mn-lt"/>
                <a:ea typeface="Corbel" charset="0"/>
                <a:cs typeface="Corbel" charset="0"/>
                <a:sym typeface="Corbel" charset="0"/>
              </a:defRPr>
            </a:lvl1pPr>
          </a:lstStyle>
          <a:p>
            <a:fld id="{2CC4317A-2EE2-C447-BE4A-D27DC61719AE}" type="slidenum">
              <a:rPr lang="en-US">
                <a:latin typeface="Corbel"/>
              </a:rPr>
              <a:pPr/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881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orbel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ヒラギノ角ゴ ProN W3" charset="-128"/>
          <a:cs typeface="ヒラギノ角ゴ ProN W3" charset="-128"/>
          <a:sym typeface="Corbel" charset="0"/>
        </a:defRPr>
      </a:lvl9pPr>
    </p:titleStyle>
    <p:bodyStyle>
      <a:lvl1pPr marL="342900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1pPr>
      <a:lvl2pPr marL="704850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2pPr>
      <a:lvl3pPr marL="1104900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3pPr>
      <a:lvl4pPr marL="1562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4pPr>
      <a:lvl5pPr marL="2019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orbe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t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4" Type="http://schemas.openxmlformats.org/officeDocument/2006/relationships/image" Target="../media/image186.emf"/><Relationship Id="rId5" Type="http://schemas.openxmlformats.org/officeDocument/2006/relationships/image" Target="../media/image187.emf"/><Relationship Id="rId6" Type="http://schemas.openxmlformats.org/officeDocument/2006/relationships/image" Target="../media/image190.emf"/><Relationship Id="rId7" Type="http://schemas.openxmlformats.org/officeDocument/2006/relationships/image" Target="../media/image191.emf"/><Relationship Id="rId8" Type="http://schemas.openxmlformats.org/officeDocument/2006/relationships/image" Target="../media/image182.emf"/><Relationship Id="rId9" Type="http://schemas.openxmlformats.org/officeDocument/2006/relationships/image" Target="../media/image183.emf"/><Relationship Id="rId10" Type="http://schemas.openxmlformats.org/officeDocument/2006/relationships/image" Target="../media/image189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84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4" Type="http://schemas.openxmlformats.org/officeDocument/2006/relationships/image" Target="../media/image186.emf"/><Relationship Id="rId5" Type="http://schemas.openxmlformats.org/officeDocument/2006/relationships/image" Target="../media/image187.emf"/><Relationship Id="rId6" Type="http://schemas.openxmlformats.org/officeDocument/2006/relationships/image" Target="../media/image190.emf"/><Relationship Id="rId7" Type="http://schemas.openxmlformats.org/officeDocument/2006/relationships/image" Target="../media/image182.emf"/><Relationship Id="rId8" Type="http://schemas.openxmlformats.org/officeDocument/2006/relationships/image" Target="../media/image183.emf"/><Relationship Id="rId9" Type="http://schemas.openxmlformats.org/officeDocument/2006/relationships/image" Target="../media/image189.emf"/><Relationship Id="rId10" Type="http://schemas.openxmlformats.org/officeDocument/2006/relationships/image" Target="../media/image191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84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4" Type="http://schemas.openxmlformats.org/officeDocument/2006/relationships/image" Target="../media/image185.emf"/><Relationship Id="rId5" Type="http://schemas.openxmlformats.org/officeDocument/2006/relationships/image" Target="../media/image186.emf"/><Relationship Id="rId6" Type="http://schemas.openxmlformats.org/officeDocument/2006/relationships/image" Target="../media/image187.emf"/><Relationship Id="rId7" Type="http://schemas.openxmlformats.org/officeDocument/2006/relationships/image" Target="../media/image182.emf"/><Relationship Id="rId8" Type="http://schemas.openxmlformats.org/officeDocument/2006/relationships/image" Target="../media/image183.emf"/><Relationship Id="rId9" Type="http://schemas.openxmlformats.org/officeDocument/2006/relationships/image" Target="../media/image189.emf"/><Relationship Id="rId10" Type="http://schemas.openxmlformats.org/officeDocument/2006/relationships/image" Target="../media/image191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90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92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58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1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8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25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34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7.tif"/><Relationship Id="rId3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7.t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0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1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27.emf"/><Relationship Id="rId7" Type="http://schemas.openxmlformats.org/officeDocument/2006/relationships/image" Target="../media/image45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27.emf"/><Relationship Id="rId5" Type="http://schemas.openxmlformats.org/officeDocument/2006/relationships/image" Target="../media/image46.emf"/><Relationship Id="rId6" Type="http://schemas.openxmlformats.org/officeDocument/2006/relationships/image" Target="../media/image45.emf"/><Relationship Id="rId7" Type="http://schemas.openxmlformats.org/officeDocument/2006/relationships/image" Target="../media/image47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27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27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5.gif"/><Relationship Id="rId3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56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57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6.emf"/><Relationship Id="rId3" Type="http://schemas.openxmlformats.org/officeDocument/2006/relationships/image" Target="../media/image5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59.emf"/><Relationship Id="rId3" Type="http://schemas.openxmlformats.org/officeDocument/2006/relationships/image" Target="../media/image3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8" Type="http://schemas.openxmlformats.org/officeDocument/2006/relationships/image" Target="../media/image63.emf"/><Relationship Id="rId9" Type="http://schemas.openxmlformats.org/officeDocument/2006/relationships/image" Target="../media/image60.emf"/><Relationship Id="rId10" Type="http://schemas.openxmlformats.org/officeDocument/2006/relationships/image" Target="../media/image68.emf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0" Type="http://schemas.openxmlformats.org/officeDocument/2006/relationships/image" Target="../media/image76.emf"/><Relationship Id="rId11" Type="http://schemas.openxmlformats.org/officeDocument/2006/relationships/image" Target="../media/image77.emf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emf"/><Relationship Id="rId12" Type="http://schemas.openxmlformats.org/officeDocument/2006/relationships/image" Target="../media/image78.emf"/><Relationship Id="rId13" Type="http://schemas.openxmlformats.org/officeDocument/2006/relationships/image" Target="../media/image79.emf"/><Relationship Id="rId14" Type="http://schemas.openxmlformats.org/officeDocument/2006/relationships/image" Target="../media/image80.emf"/><Relationship Id="rId15" Type="http://schemas.openxmlformats.org/officeDocument/2006/relationships/image" Target="../media/image81.emf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0" Type="http://schemas.openxmlformats.org/officeDocument/2006/relationships/image" Target="../media/image76.emf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emf"/><Relationship Id="rId12" Type="http://schemas.openxmlformats.org/officeDocument/2006/relationships/image" Target="../media/image78.emf"/><Relationship Id="rId13" Type="http://schemas.openxmlformats.org/officeDocument/2006/relationships/image" Target="../media/image79.emf"/><Relationship Id="rId14" Type="http://schemas.openxmlformats.org/officeDocument/2006/relationships/image" Target="../media/image80.emf"/><Relationship Id="rId15" Type="http://schemas.openxmlformats.org/officeDocument/2006/relationships/image" Target="../media/image81.emf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0" Type="http://schemas.openxmlformats.org/officeDocument/2006/relationships/image" Target="../media/image7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80.emf"/><Relationship Id="rId10" Type="http://schemas.openxmlformats.org/officeDocument/2006/relationships/image" Target="../media/image81.emf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6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90.emf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7" Type="http://schemas.openxmlformats.org/officeDocument/2006/relationships/image" Target="../media/image95.emf"/><Relationship Id="rId8" Type="http://schemas.openxmlformats.org/officeDocument/2006/relationships/image" Target="../media/image91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9.emf"/><Relationship Id="rId5" Type="http://schemas.openxmlformats.org/officeDocument/2006/relationships/image" Target="../media/image98.emf"/><Relationship Id="rId6" Type="http://schemas.openxmlformats.org/officeDocument/2006/relationships/image" Target="../media/image102.emf"/><Relationship Id="rId7" Type="http://schemas.openxmlformats.org/officeDocument/2006/relationships/image" Target="../media/image100.emf"/><Relationship Id="rId8" Type="http://schemas.openxmlformats.org/officeDocument/2006/relationships/image" Target="../media/image101.emf"/><Relationship Id="rId9" Type="http://schemas.openxmlformats.org/officeDocument/2006/relationships/image" Target="../media/image103.emf"/><Relationship Id="rId10" Type="http://schemas.openxmlformats.org/officeDocument/2006/relationships/image" Target="../media/image104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6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9.emf"/><Relationship Id="rId3" Type="http://schemas.openxmlformats.org/officeDocument/2006/relationships/image" Target="../media/image10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0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9.emf"/><Relationship Id="rId5" Type="http://schemas.openxmlformats.org/officeDocument/2006/relationships/image" Target="../media/image108.emf"/><Relationship Id="rId6" Type="http://schemas.openxmlformats.org/officeDocument/2006/relationships/image" Target="../media/image107.emf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14.emf"/><Relationship Id="rId7" Type="http://schemas.openxmlformats.org/officeDocument/2006/relationships/image" Target="../media/image115.emf"/><Relationship Id="rId8" Type="http://schemas.openxmlformats.org/officeDocument/2006/relationships/image" Target="../media/image116.emf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110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14.emf"/><Relationship Id="rId7" Type="http://schemas.openxmlformats.org/officeDocument/2006/relationships/image" Target="../media/image115.emf"/><Relationship Id="rId8" Type="http://schemas.openxmlformats.org/officeDocument/2006/relationships/image" Target="../media/image116.emf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11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14.emf"/><Relationship Id="rId7" Type="http://schemas.openxmlformats.org/officeDocument/2006/relationships/image" Target="../media/image115.emf"/><Relationship Id="rId8" Type="http://schemas.openxmlformats.org/officeDocument/2006/relationships/image" Target="../media/image117.emf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110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4.emf"/><Relationship Id="rId5" Type="http://schemas.openxmlformats.org/officeDocument/2006/relationships/image" Target="../media/image115.emf"/><Relationship Id="rId6" Type="http://schemas.openxmlformats.org/officeDocument/2006/relationships/image" Target="../media/image117.emf"/><Relationship Id="rId7" Type="http://schemas.openxmlformats.org/officeDocument/2006/relationships/image" Target="../media/image118.emf"/><Relationship Id="rId8" Type="http://schemas.openxmlformats.org/officeDocument/2006/relationships/image" Target="../media/image119.emf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1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8.emf"/><Relationship Id="rId5" Type="http://schemas.openxmlformats.org/officeDocument/2006/relationships/image" Target="../media/image120.emf"/><Relationship Id="rId6" Type="http://schemas.openxmlformats.org/officeDocument/2006/relationships/image" Target="../media/image121.emf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11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8.emf"/><Relationship Id="rId5" Type="http://schemas.openxmlformats.org/officeDocument/2006/relationships/image" Target="../media/image120.emf"/><Relationship Id="rId6" Type="http://schemas.openxmlformats.org/officeDocument/2006/relationships/image" Target="../media/image122.emf"/><Relationship Id="rId7" Type="http://schemas.openxmlformats.org/officeDocument/2006/relationships/image" Target="../media/image121.emf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110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8.emf"/><Relationship Id="rId5" Type="http://schemas.openxmlformats.org/officeDocument/2006/relationships/image" Target="../media/image120.emf"/><Relationship Id="rId6" Type="http://schemas.openxmlformats.org/officeDocument/2006/relationships/image" Target="../media/image123.emf"/><Relationship Id="rId7" Type="http://schemas.openxmlformats.org/officeDocument/2006/relationships/image" Target="../media/image121.emf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11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5.xml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emf"/><Relationship Id="rId12" Type="http://schemas.openxmlformats.org/officeDocument/2006/relationships/image" Target="../media/image133.emf"/><Relationship Id="rId13" Type="http://schemas.openxmlformats.org/officeDocument/2006/relationships/image" Target="../media/image134.emf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24.png"/><Relationship Id="rId3" Type="http://schemas.openxmlformats.org/officeDocument/2006/relationships/image" Target="../media/image125.emf"/><Relationship Id="rId4" Type="http://schemas.openxmlformats.org/officeDocument/2006/relationships/image" Target="../media/image126.emf"/><Relationship Id="rId5" Type="http://schemas.openxmlformats.org/officeDocument/2006/relationships/image" Target="../media/image127.emf"/><Relationship Id="rId6" Type="http://schemas.openxmlformats.org/officeDocument/2006/relationships/image" Target="../media/image128.emf"/><Relationship Id="rId7" Type="http://schemas.openxmlformats.org/officeDocument/2006/relationships/image" Target="../media/image129.emf"/><Relationship Id="rId8" Type="http://schemas.openxmlformats.org/officeDocument/2006/relationships/image" Target="../media/image130.emf"/><Relationship Id="rId9" Type="http://schemas.openxmlformats.org/officeDocument/2006/relationships/image" Target="../media/image131.emf"/><Relationship Id="rId10" Type="http://schemas.openxmlformats.org/officeDocument/2006/relationships/image" Target="../media/image13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6.emf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6.emf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emf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4" Type="http://schemas.openxmlformats.org/officeDocument/2006/relationships/image" Target="../media/image135.emf"/><Relationship Id="rId5" Type="http://schemas.openxmlformats.org/officeDocument/2006/relationships/image" Target="../media/image136.emf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emf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4" Type="http://schemas.openxmlformats.org/officeDocument/2006/relationships/image" Target="../media/image135.emf"/><Relationship Id="rId5" Type="http://schemas.openxmlformats.org/officeDocument/2006/relationships/image" Target="../media/image136.emf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41.emf"/><Relationship Id="rId9" Type="http://schemas.openxmlformats.org/officeDocument/2006/relationships/image" Target="../media/image142.emf"/><Relationship Id="rId10" Type="http://schemas.openxmlformats.org/officeDocument/2006/relationships/image" Target="../media/image143.emf"/><Relationship Id="rId11" Type="http://schemas.openxmlformats.org/officeDocument/2006/relationships/image" Target="../media/image139.emf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44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35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4" Type="http://schemas.openxmlformats.org/officeDocument/2006/relationships/image" Target="../media/image151.emf"/><Relationship Id="rId5" Type="http://schemas.openxmlformats.org/officeDocument/2006/relationships/image" Target="../media/image152.emf"/><Relationship Id="rId6" Type="http://schemas.openxmlformats.org/officeDocument/2006/relationships/image" Target="../media/image153.emf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49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4" Type="http://schemas.openxmlformats.org/officeDocument/2006/relationships/image" Target="../media/image151.emf"/><Relationship Id="rId5" Type="http://schemas.openxmlformats.org/officeDocument/2006/relationships/image" Target="../media/image153.emf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54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156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157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157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158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4" Type="http://schemas.openxmlformats.org/officeDocument/2006/relationships/image" Target="../media/image160.emf"/><Relationship Id="rId5" Type="http://schemas.openxmlformats.org/officeDocument/2006/relationships/image" Target="../media/image161.emf"/><Relationship Id="rId6" Type="http://schemas.openxmlformats.org/officeDocument/2006/relationships/image" Target="../media/image162.emf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4" Type="http://schemas.openxmlformats.org/officeDocument/2006/relationships/image" Target="../media/image165.emf"/><Relationship Id="rId5" Type="http://schemas.openxmlformats.org/officeDocument/2006/relationships/image" Target="../media/image166.emf"/><Relationship Id="rId6" Type="http://schemas.openxmlformats.org/officeDocument/2006/relationships/image" Target="../media/image167.emf"/><Relationship Id="rId7" Type="http://schemas.openxmlformats.org/officeDocument/2006/relationships/image" Target="../media/image168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63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5" Type="http://schemas.openxmlformats.org/officeDocument/2006/relationships/image" Target="../media/image169.emf"/><Relationship Id="rId6" Type="http://schemas.openxmlformats.org/officeDocument/2006/relationships/image" Target="../media/image168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6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5" Type="http://schemas.openxmlformats.org/officeDocument/2006/relationships/image" Target="../media/image169.emf"/><Relationship Id="rId6" Type="http://schemas.openxmlformats.org/officeDocument/2006/relationships/image" Target="../media/image168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6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4" Type="http://schemas.openxmlformats.org/officeDocument/2006/relationships/image" Target="../media/image172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70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4" Type="http://schemas.openxmlformats.org/officeDocument/2006/relationships/image" Target="../media/image172.emf"/><Relationship Id="rId5" Type="http://schemas.openxmlformats.org/officeDocument/2006/relationships/image" Target="../media/image174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73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4" Type="http://schemas.openxmlformats.org/officeDocument/2006/relationships/image" Target="../media/image177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75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4" Type="http://schemas.openxmlformats.org/officeDocument/2006/relationships/image" Target="../media/image177.emf"/><Relationship Id="rId5" Type="http://schemas.openxmlformats.org/officeDocument/2006/relationships/image" Target="../media/image179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78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5" Type="http://schemas.openxmlformats.org/officeDocument/2006/relationships/image" Target="../media/image168.emf"/><Relationship Id="rId6" Type="http://schemas.openxmlformats.org/officeDocument/2006/relationships/image" Target="../media/image169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65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4" Type="http://schemas.openxmlformats.org/officeDocument/2006/relationships/image" Target="../media/image180.emf"/><Relationship Id="rId5" Type="http://schemas.openxmlformats.org/officeDocument/2006/relationships/image" Target="../media/image181.emf"/><Relationship Id="rId6" Type="http://schemas.openxmlformats.org/officeDocument/2006/relationships/image" Target="../media/image165.emf"/><Relationship Id="rId7" Type="http://schemas.openxmlformats.org/officeDocument/2006/relationships/image" Target="../media/image166.emf"/><Relationship Id="rId8" Type="http://schemas.openxmlformats.org/officeDocument/2006/relationships/image" Target="../media/image167.emf"/><Relationship Id="rId9" Type="http://schemas.openxmlformats.org/officeDocument/2006/relationships/image" Target="../media/image168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63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4" Type="http://schemas.openxmlformats.org/officeDocument/2006/relationships/image" Target="../media/image184.emf"/><Relationship Id="rId5" Type="http://schemas.openxmlformats.org/officeDocument/2006/relationships/image" Target="../media/image185.emf"/><Relationship Id="rId6" Type="http://schemas.openxmlformats.org/officeDocument/2006/relationships/image" Target="../media/image186.emf"/><Relationship Id="rId7" Type="http://schemas.openxmlformats.org/officeDocument/2006/relationships/image" Target="../media/image187.emf"/><Relationship Id="rId8" Type="http://schemas.openxmlformats.org/officeDocument/2006/relationships/image" Target="../media/image188.emf"/><Relationship Id="rId9" Type="http://schemas.openxmlformats.org/officeDocument/2006/relationships/image" Target="../media/image189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82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4" Type="http://schemas.openxmlformats.org/officeDocument/2006/relationships/image" Target="../media/image184.emf"/><Relationship Id="rId5" Type="http://schemas.openxmlformats.org/officeDocument/2006/relationships/image" Target="../media/image185.emf"/><Relationship Id="rId6" Type="http://schemas.openxmlformats.org/officeDocument/2006/relationships/image" Target="../media/image186.emf"/><Relationship Id="rId7" Type="http://schemas.openxmlformats.org/officeDocument/2006/relationships/image" Target="../media/image187.emf"/><Relationship Id="rId8" Type="http://schemas.openxmlformats.org/officeDocument/2006/relationships/image" Target="../media/image188.emf"/><Relationship Id="rId9" Type="http://schemas.openxmlformats.org/officeDocument/2006/relationships/image" Target="../media/image189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82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4" Type="http://schemas.openxmlformats.org/officeDocument/2006/relationships/image" Target="../media/image184.emf"/><Relationship Id="rId5" Type="http://schemas.openxmlformats.org/officeDocument/2006/relationships/image" Target="../media/image185.emf"/><Relationship Id="rId6" Type="http://schemas.openxmlformats.org/officeDocument/2006/relationships/image" Target="../media/image186.emf"/><Relationship Id="rId7" Type="http://schemas.openxmlformats.org/officeDocument/2006/relationships/image" Target="../media/image187.emf"/><Relationship Id="rId8" Type="http://schemas.openxmlformats.org/officeDocument/2006/relationships/image" Target="../media/image189.emf"/><Relationship Id="rId9" Type="http://schemas.openxmlformats.org/officeDocument/2006/relationships/image" Target="../media/image188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8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fig1a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9530"/>
            <a:ext cx="2682240" cy="2418080"/>
          </a:xfrm>
          <a:prstGeom prst="rect">
            <a:avLst/>
          </a:prstGeom>
        </p:spPr>
      </p:pic>
      <p:pic>
        <p:nvPicPr>
          <p:cNvPr id="81" name="Picture 80" descr="fig1b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160" y="2213330"/>
            <a:ext cx="2682240" cy="2418080"/>
          </a:xfrm>
          <a:prstGeom prst="rect">
            <a:avLst/>
          </a:prstGeom>
        </p:spPr>
      </p:pic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>
          <a:xfrm>
            <a:off x="386642" y="559097"/>
            <a:ext cx="8229600" cy="1143000"/>
          </a:xfrm>
          <a:ln/>
        </p:spPr>
        <p:txBody>
          <a:bodyPr/>
          <a:lstStyle/>
          <a:p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Graphs, Vectors, and Matrices</a:t>
            </a:r>
            <a:br>
              <a:rPr lang="en-US" sz="3600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Daniel A. Spielman</a:t>
            </a:r>
            <a:br>
              <a:rPr lang="en-US" sz="3600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Yale University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3" name="Right Arrow 82"/>
          <p:cNvSpPr/>
          <p:nvPr/>
        </p:nvSpPr>
        <p:spPr>
          <a:xfrm>
            <a:off x="3841071" y="3095410"/>
            <a:ext cx="1362652" cy="609234"/>
          </a:xfrm>
          <a:prstGeom prst="rightArrow">
            <a:avLst/>
          </a:prstGeom>
          <a:solidFill>
            <a:srgbClr val="FF44C8"/>
          </a:solidFill>
          <a:ln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US" sz="3200" dirty="0" smtClean="0">
              <a:latin typeface="Corbel"/>
              <a:ea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468483" y="5651018"/>
            <a:ext cx="8229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Corbel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  <a:ea typeface="ヒラギノ角ゴ ProN W3" charset="-128"/>
                <a:cs typeface="ヒラギノ角ゴ ProN W3" charset="-128"/>
                <a:sym typeface="Corbe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  <a:ea typeface="ヒラギノ角ゴ ProN W3" charset="-128"/>
                <a:cs typeface="ヒラギノ角ゴ ProN W3" charset="-128"/>
                <a:sym typeface="Corbe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  <a:ea typeface="ヒラギノ角ゴ ProN W3" charset="-128"/>
                <a:cs typeface="ヒラギノ角ゴ ProN W3" charset="-128"/>
                <a:sym typeface="Corbe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  <a:ea typeface="ヒラギノ角ゴ ProN W3" charset="-128"/>
                <a:cs typeface="ヒラギノ角ゴ ProN W3" charset="-128"/>
                <a:sym typeface="Corbe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  <a:ea typeface="ヒラギノ角ゴ ProN W3" charset="-128"/>
                <a:cs typeface="ヒラギノ角ゴ ProN W3" charset="-128"/>
                <a:sym typeface="Corbe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  <a:ea typeface="ヒラギノ角ゴ ProN W3" charset="-128"/>
                <a:cs typeface="ヒラギノ角ゴ ProN W3" charset="-128"/>
                <a:sym typeface="Corbe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  <a:ea typeface="ヒラギノ角ゴ ProN W3" charset="-128"/>
                <a:cs typeface="ヒラギノ角ゴ ProN W3" charset="-128"/>
                <a:sym typeface="Corbe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charset="0"/>
                <a:ea typeface="ヒラギノ角ゴ ProN W3" charset="-128"/>
                <a:cs typeface="ヒラギノ角ゴ ProN W3" charset="-128"/>
                <a:sym typeface="Corbel" charset="0"/>
              </a:defRPr>
            </a:lvl9pPr>
          </a:lstStyle>
          <a:p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AMS Josiah Willard Gibbs Lecture</a:t>
            </a:r>
          </a:p>
          <a:p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January 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6</a:t>
            </a:r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, 2016 </a:t>
            </a:r>
            <a:br>
              <a:rPr lang="en-US" sz="3600" dirty="0" smtClean="0">
                <a:latin typeface="Garamond" charset="0"/>
                <a:ea typeface="Garamond" charset="0"/>
                <a:cs typeface="Garamond" charset="0"/>
              </a:rPr>
            </a:b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18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irfo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38" y="556791"/>
            <a:ext cx="6017881" cy="4195374"/>
          </a:xfrm>
          <a:prstGeom prst="rect">
            <a:avLst/>
          </a:prstGeom>
        </p:spPr>
      </p:pic>
      <p:sp>
        <p:nvSpPr>
          <p:cNvPr id="49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Examples of Graphs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4" name="Picture 3" descr="socNet2c1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4" y="929219"/>
            <a:ext cx="3576233" cy="3585151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622795" y="4114470"/>
            <a:ext cx="4144705" cy="2415242"/>
            <a:chOff x="749734" y="1995991"/>
            <a:chExt cx="7553852" cy="4533721"/>
          </a:xfrm>
        </p:grpSpPr>
        <p:sp>
          <p:nvSpPr>
            <p:cNvPr id="53" name="Oval 52"/>
            <p:cNvSpPr/>
            <p:nvPr/>
          </p:nvSpPr>
          <p:spPr>
            <a:xfrm>
              <a:off x="749734" y="5620198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Line 11"/>
            <p:cNvSpPr>
              <a:spLocks noChangeShapeType="1"/>
            </p:cNvSpPr>
            <p:nvPr/>
          </p:nvSpPr>
          <p:spPr bwMode="auto">
            <a:xfrm flipV="1">
              <a:off x="2904762" y="2633316"/>
              <a:ext cx="1134887" cy="73152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704283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4039650" y="199599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092656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352935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030413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687093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013223" y="4529566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3335745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 flipV="1">
              <a:off x="4001548" y="2874615"/>
              <a:ext cx="228600" cy="33906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 flipH="1" flipV="1">
              <a:off x="4687093" y="2885295"/>
              <a:ext cx="266955" cy="315687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11"/>
            <p:cNvSpPr>
              <a:spLocks noChangeShapeType="1"/>
            </p:cNvSpPr>
            <p:nvPr/>
          </p:nvSpPr>
          <p:spPr bwMode="auto">
            <a:xfrm flipV="1">
              <a:off x="2476183" y="4090285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11"/>
            <p:cNvSpPr>
              <a:spLocks noChangeShapeType="1"/>
            </p:cNvSpPr>
            <p:nvPr/>
          </p:nvSpPr>
          <p:spPr bwMode="auto">
            <a:xfrm flipH="1" flipV="1">
              <a:off x="4931188" y="2633316"/>
              <a:ext cx="1320645" cy="6858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11"/>
            <p:cNvSpPr>
              <a:spLocks noChangeShapeType="1"/>
            </p:cNvSpPr>
            <p:nvPr/>
          </p:nvSpPr>
          <p:spPr bwMode="auto">
            <a:xfrm flipH="1" flipV="1">
              <a:off x="2753484" y="3970780"/>
              <a:ext cx="782616" cy="65376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flipH="1" flipV="1">
              <a:off x="4138171" y="3956802"/>
              <a:ext cx="774702" cy="6096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Line 11"/>
            <p:cNvSpPr>
              <a:spLocks noChangeShapeType="1"/>
            </p:cNvSpPr>
            <p:nvPr/>
          </p:nvSpPr>
          <p:spPr bwMode="auto">
            <a:xfrm flipH="1" flipV="1">
              <a:off x="5479118" y="3950178"/>
              <a:ext cx="1013928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Line 11"/>
            <p:cNvSpPr>
              <a:spLocks noChangeShapeType="1"/>
            </p:cNvSpPr>
            <p:nvPr/>
          </p:nvSpPr>
          <p:spPr bwMode="auto">
            <a:xfrm flipV="1">
              <a:off x="3800233" y="4119019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Line 11"/>
            <p:cNvSpPr>
              <a:spLocks noChangeShapeType="1"/>
            </p:cNvSpPr>
            <p:nvPr/>
          </p:nvSpPr>
          <p:spPr bwMode="auto">
            <a:xfrm flipV="1">
              <a:off x="1572772" y="5315700"/>
              <a:ext cx="546101" cy="43180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6075466" y="5640408"/>
              <a:ext cx="891540" cy="889304"/>
              <a:chOff x="6075466" y="5640408"/>
              <a:chExt cx="891540" cy="889304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094782" y="5762800"/>
                <a:ext cx="828667" cy="76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" name="Line 11"/>
            <p:cNvSpPr>
              <a:spLocks noChangeShapeType="1"/>
            </p:cNvSpPr>
            <p:nvPr/>
          </p:nvSpPr>
          <p:spPr bwMode="auto">
            <a:xfrm flipV="1">
              <a:off x="1179071" y="3950177"/>
              <a:ext cx="939802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2791152" y="4048824"/>
              <a:ext cx="3242878" cy="2292375"/>
            </a:xfrm>
            <a:custGeom>
              <a:avLst/>
              <a:gdLst>
                <a:gd name="connsiteX0" fmla="*/ 3381425 w 3381425"/>
                <a:gd name="connsiteY0" fmla="*/ 2096031 h 2292375"/>
                <a:gd name="connsiteX1" fmla="*/ 765028 w 3381425"/>
                <a:gd name="connsiteY1" fmla="*/ 1943036 h 2292375"/>
                <a:gd name="connsiteX2" fmla="*/ 0 w 3381425"/>
                <a:gd name="connsiteY2" fmla="*/ 0 h 2292375"/>
                <a:gd name="connsiteX0" fmla="*/ 3381425 w 3381425"/>
                <a:gd name="connsiteY0" fmla="*/ 2096031 h 2292375"/>
                <a:gd name="connsiteX1" fmla="*/ 1151480 w 3381425"/>
                <a:gd name="connsiteY1" fmla="*/ 1943036 h 2292375"/>
                <a:gd name="connsiteX2" fmla="*/ 0 w 3381425"/>
                <a:gd name="connsiteY2" fmla="*/ 0 h 229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1425" h="2292375">
                  <a:moveTo>
                    <a:pt x="3381425" y="2096031"/>
                  </a:moveTo>
                  <a:cubicBezTo>
                    <a:pt x="2355012" y="2194203"/>
                    <a:pt x="1715051" y="2292375"/>
                    <a:pt x="1151480" y="1943036"/>
                  </a:cubicBezTo>
                  <a:cubicBezTo>
                    <a:pt x="587909" y="1593698"/>
                    <a:pt x="0" y="0"/>
                    <a:pt x="0" y="0"/>
                  </a:cubicBezTo>
                </a:path>
              </a:pathLst>
            </a:cu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603304" y="5620820"/>
              <a:ext cx="891540" cy="889304"/>
              <a:chOff x="6075466" y="5640408"/>
              <a:chExt cx="891540" cy="889304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6094784" y="5762800"/>
                <a:ext cx="828667" cy="76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12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412046" y="3206639"/>
              <a:ext cx="891540" cy="889304"/>
              <a:chOff x="6075466" y="5640408"/>
              <a:chExt cx="891540" cy="889304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094784" y="5762800"/>
                <a:ext cx="828667" cy="76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11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7" name="Line 11"/>
            <p:cNvSpPr>
              <a:spLocks noChangeShapeType="1"/>
            </p:cNvSpPr>
            <p:nvPr/>
          </p:nvSpPr>
          <p:spPr bwMode="auto">
            <a:xfrm flipH="1" flipV="1">
              <a:off x="4977762" y="2441740"/>
              <a:ext cx="2628458" cy="82602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11"/>
            <p:cNvSpPr>
              <a:spLocks noChangeShapeType="1"/>
            </p:cNvSpPr>
            <p:nvPr/>
          </p:nvSpPr>
          <p:spPr bwMode="auto">
            <a:xfrm flipH="1" flipV="1">
              <a:off x="2632414" y="5358071"/>
              <a:ext cx="180668" cy="315264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Line 11"/>
            <p:cNvSpPr>
              <a:spLocks noChangeShapeType="1"/>
            </p:cNvSpPr>
            <p:nvPr/>
          </p:nvSpPr>
          <p:spPr bwMode="auto">
            <a:xfrm flipV="1">
              <a:off x="3293798" y="5358070"/>
              <a:ext cx="224906" cy="32713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 flipV="1">
              <a:off x="3109821" y="3955709"/>
              <a:ext cx="355971" cy="1682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11"/>
            <p:cNvSpPr>
              <a:spLocks noChangeShapeType="1"/>
            </p:cNvSpPr>
            <p:nvPr/>
          </p:nvSpPr>
          <p:spPr bwMode="auto">
            <a:xfrm flipH="1" flipV="1">
              <a:off x="2751469" y="4008629"/>
              <a:ext cx="322743" cy="161723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5304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5400000">
            <a:off x="3306270" y="2149801"/>
            <a:ext cx="1527115" cy="4291609"/>
            <a:chOff x="2235567" y="3691116"/>
            <a:chExt cx="2063601" cy="2698880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35567" y="3691116"/>
              <a:ext cx="2063601" cy="128329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35567" y="4974407"/>
              <a:ext cx="2063601" cy="141558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50992" y="4326146"/>
              <a:ext cx="948176" cy="42335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03392" y="5331611"/>
              <a:ext cx="795776" cy="44981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582" y="5185034"/>
            <a:ext cx="546100" cy="266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5185034"/>
            <a:ext cx="533400" cy="266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877" y="5185034"/>
            <a:ext cx="533400" cy="2667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043" y="5177905"/>
            <a:ext cx="546100" cy="2667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6562" y="749483"/>
            <a:ext cx="36468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Theorem: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There is a  </a:t>
            </a:r>
            <a:r>
              <a:rPr lang="en-US" sz="3200" i="1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so that</a:t>
            </a:r>
            <a:endParaRPr lang="en-US" sz="18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85" y="1491972"/>
            <a:ext cx="228600" cy="1905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055" y="14596"/>
            <a:ext cx="7180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Interlacing Family of Polynomials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7277" y="1887263"/>
            <a:ext cx="5702300" cy="4191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531" y="4120262"/>
            <a:ext cx="1333500" cy="381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8825" y="4078773"/>
            <a:ext cx="1333500" cy="381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7955" y="3093671"/>
            <a:ext cx="1536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1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5400000">
            <a:off x="3306270" y="2149801"/>
            <a:ext cx="1527115" cy="4291609"/>
            <a:chOff x="2235567" y="3691116"/>
            <a:chExt cx="2063601" cy="2698880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35567" y="3691116"/>
              <a:ext cx="2063601" cy="128329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35567" y="4974407"/>
              <a:ext cx="2063601" cy="141558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50992" y="4326146"/>
              <a:ext cx="948176" cy="42335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03392" y="5331611"/>
              <a:ext cx="795776" cy="44981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582" y="5185034"/>
            <a:ext cx="546100" cy="266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5185034"/>
            <a:ext cx="533400" cy="266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877" y="5185034"/>
            <a:ext cx="533400" cy="2667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043" y="5177905"/>
            <a:ext cx="546100" cy="266700"/>
          </a:xfrm>
          <a:prstGeom prst="rect">
            <a:avLst/>
          </a:prstGeom>
        </p:spPr>
      </p:pic>
      <p:sp>
        <p:nvSpPr>
          <p:cNvPr id="31" name="Circular Arrow 30"/>
          <p:cNvSpPr/>
          <p:nvPr/>
        </p:nvSpPr>
        <p:spPr>
          <a:xfrm rot="2604928">
            <a:off x="4476231" y="2946362"/>
            <a:ext cx="1502507" cy="1319924"/>
          </a:xfrm>
          <a:prstGeom prst="circularArrow">
            <a:avLst/>
          </a:prstGeom>
          <a:solidFill>
            <a:srgbClr val="FF44C8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800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6562" y="749483"/>
            <a:ext cx="36468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Theorem: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There is a  </a:t>
            </a:r>
            <a:r>
              <a:rPr lang="en-US" sz="3200" i="1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so that</a:t>
            </a:r>
            <a:endParaRPr lang="en-US" sz="18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85" y="1491972"/>
            <a:ext cx="228600" cy="1905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055" y="14596"/>
            <a:ext cx="7180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Interlacing Family of Polynomials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98329" y="5705733"/>
            <a:ext cx="25405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44C8"/>
                </a:solidFill>
                <a:latin typeface="Corbel"/>
                <a:cs typeface="Corbel"/>
              </a:rPr>
              <a:t>have a common </a:t>
            </a:r>
          </a:p>
          <a:p>
            <a:r>
              <a:rPr lang="en-US" sz="2800" dirty="0" smtClean="0">
                <a:solidFill>
                  <a:srgbClr val="FF44C8"/>
                </a:solidFill>
                <a:latin typeface="Corbel"/>
                <a:cs typeface="Corbel"/>
              </a:rPr>
              <a:t>interlacing</a:t>
            </a:r>
            <a:endParaRPr lang="en-US" sz="2800" dirty="0">
              <a:solidFill>
                <a:srgbClr val="FF44C8"/>
              </a:solidFill>
              <a:latin typeface="Corbel"/>
              <a:cs typeface="Corbel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2956716" y="4418748"/>
            <a:ext cx="979106" cy="1359471"/>
          </a:xfrm>
          <a:custGeom>
            <a:avLst/>
            <a:gdLst>
              <a:gd name="connsiteX0" fmla="*/ 252048 w 276301"/>
              <a:gd name="connsiteY0" fmla="*/ 455664 h 455664"/>
              <a:gd name="connsiteX1" fmla="*/ 252048 w 276301"/>
              <a:gd name="connsiteY1" fmla="*/ 87255 h 455664"/>
              <a:gd name="connsiteX2" fmla="*/ 0 w 276301"/>
              <a:gd name="connsiteY2" fmla="*/ 0 h 455664"/>
              <a:gd name="connsiteX0" fmla="*/ 252048 w 260148"/>
              <a:gd name="connsiteY0" fmla="*/ 455664 h 455664"/>
              <a:gd name="connsiteX1" fmla="*/ 209239 w 260148"/>
              <a:gd name="connsiteY1" fmla="*/ 153849 h 455664"/>
              <a:gd name="connsiteX2" fmla="*/ 0 w 260148"/>
              <a:gd name="connsiteY2" fmla="*/ 0 h 45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148" h="455664">
                <a:moveTo>
                  <a:pt x="252048" y="455664"/>
                </a:moveTo>
                <a:cubicBezTo>
                  <a:pt x="273052" y="309431"/>
                  <a:pt x="251247" y="229793"/>
                  <a:pt x="209239" y="153849"/>
                </a:cubicBezTo>
                <a:cubicBezTo>
                  <a:pt x="167231" y="77905"/>
                  <a:pt x="0" y="0"/>
                  <a:pt x="0" y="0"/>
                </a:cubicBezTo>
              </a:path>
            </a:pathLst>
          </a:custGeom>
          <a:ln>
            <a:solidFill>
              <a:srgbClr val="FF44C8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H="1">
            <a:off x="4126997" y="4406333"/>
            <a:ext cx="894567" cy="1359471"/>
          </a:xfrm>
          <a:custGeom>
            <a:avLst/>
            <a:gdLst>
              <a:gd name="connsiteX0" fmla="*/ 252048 w 276301"/>
              <a:gd name="connsiteY0" fmla="*/ 455664 h 455664"/>
              <a:gd name="connsiteX1" fmla="*/ 252048 w 276301"/>
              <a:gd name="connsiteY1" fmla="*/ 87255 h 455664"/>
              <a:gd name="connsiteX2" fmla="*/ 0 w 276301"/>
              <a:gd name="connsiteY2" fmla="*/ 0 h 455664"/>
              <a:gd name="connsiteX0" fmla="*/ 252048 w 260148"/>
              <a:gd name="connsiteY0" fmla="*/ 455664 h 455664"/>
              <a:gd name="connsiteX1" fmla="*/ 209239 w 260148"/>
              <a:gd name="connsiteY1" fmla="*/ 153849 h 455664"/>
              <a:gd name="connsiteX2" fmla="*/ 0 w 260148"/>
              <a:gd name="connsiteY2" fmla="*/ 0 h 45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148" h="455664">
                <a:moveTo>
                  <a:pt x="252048" y="455664"/>
                </a:moveTo>
                <a:cubicBezTo>
                  <a:pt x="273052" y="309431"/>
                  <a:pt x="251247" y="229793"/>
                  <a:pt x="209239" y="153849"/>
                </a:cubicBezTo>
                <a:cubicBezTo>
                  <a:pt x="167231" y="77905"/>
                  <a:pt x="0" y="0"/>
                  <a:pt x="0" y="0"/>
                </a:cubicBezTo>
              </a:path>
            </a:pathLst>
          </a:custGeom>
          <a:ln>
            <a:solidFill>
              <a:srgbClr val="FF44C8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531" y="4120262"/>
            <a:ext cx="1333500" cy="381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825" y="4078773"/>
            <a:ext cx="1333500" cy="381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7955" y="3093671"/>
            <a:ext cx="1536700" cy="381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7277" y="1887263"/>
            <a:ext cx="5702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0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6562" y="749483"/>
            <a:ext cx="36468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Theorem: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There is a  </a:t>
            </a:r>
            <a:r>
              <a:rPr lang="en-US" sz="3200" i="1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so that</a:t>
            </a:r>
            <a:endParaRPr lang="en-US" sz="18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85" y="1491972"/>
            <a:ext cx="228600" cy="190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5400000">
            <a:off x="3306270" y="2149801"/>
            <a:ext cx="1527115" cy="4291609"/>
            <a:chOff x="2235567" y="3691116"/>
            <a:chExt cx="2063601" cy="2698880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35567" y="3691116"/>
              <a:ext cx="2063601" cy="128329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35567" y="4974407"/>
              <a:ext cx="2063601" cy="141558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50992" y="4326146"/>
              <a:ext cx="948176" cy="42335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03392" y="5331611"/>
              <a:ext cx="795776" cy="44981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582" y="5185034"/>
            <a:ext cx="546100" cy="266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5185034"/>
            <a:ext cx="533400" cy="266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877" y="5185034"/>
            <a:ext cx="533400" cy="2667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043" y="5177905"/>
            <a:ext cx="546100" cy="2667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055" y="14596"/>
            <a:ext cx="7180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Interlacing Family of Polynomials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Circular Arrow 3"/>
          <p:cNvSpPr/>
          <p:nvPr/>
        </p:nvSpPr>
        <p:spPr>
          <a:xfrm rot="18635417" flipH="1">
            <a:off x="4090795" y="4275563"/>
            <a:ext cx="1176366" cy="842010"/>
          </a:xfrm>
          <a:prstGeom prst="circularArrow">
            <a:avLst/>
          </a:prstGeom>
          <a:solidFill>
            <a:srgbClr val="FF44C8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8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16713" y="5705733"/>
            <a:ext cx="25405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44C8"/>
                </a:solidFill>
                <a:latin typeface="Corbel"/>
                <a:cs typeface="Corbel"/>
              </a:rPr>
              <a:t>have a common </a:t>
            </a:r>
          </a:p>
          <a:p>
            <a:r>
              <a:rPr lang="en-US" sz="2800" dirty="0" smtClean="0">
                <a:solidFill>
                  <a:srgbClr val="FF44C8"/>
                </a:solidFill>
                <a:latin typeface="Corbel"/>
                <a:cs typeface="Corbel"/>
              </a:rPr>
              <a:t>interlacing</a:t>
            </a:r>
            <a:endParaRPr lang="en-US" sz="2800" dirty="0">
              <a:solidFill>
                <a:srgbClr val="FF44C8"/>
              </a:solidFill>
              <a:latin typeface="Corbel"/>
              <a:cs typeface="Corbe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885848" y="5388248"/>
            <a:ext cx="260148" cy="455664"/>
          </a:xfrm>
          <a:custGeom>
            <a:avLst/>
            <a:gdLst>
              <a:gd name="connsiteX0" fmla="*/ 252048 w 276301"/>
              <a:gd name="connsiteY0" fmla="*/ 455664 h 455664"/>
              <a:gd name="connsiteX1" fmla="*/ 252048 w 276301"/>
              <a:gd name="connsiteY1" fmla="*/ 87255 h 455664"/>
              <a:gd name="connsiteX2" fmla="*/ 0 w 276301"/>
              <a:gd name="connsiteY2" fmla="*/ 0 h 455664"/>
              <a:gd name="connsiteX0" fmla="*/ 252048 w 260148"/>
              <a:gd name="connsiteY0" fmla="*/ 455664 h 455664"/>
              <a:gd name="connsiteX1" fmla="*/ 209239 w 260148"/>
              <a:gd name="connsiteY1" fmla="*/ 153849 h 455664"/>
              <a:gd name="connsiteX2" fmla="*/ 0 w 260148"/>
              <a:gd name="connsiteY2" fmla="*/ 0 h 45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148" h="455664">
                <a:moveTo>
                  <a:pt x="252048" y="455664"/>
                </a:moveTo>
                <a:cubicBezTo>
                  <a:pt x="273052" y="309431"/>
                  <a:pt x="251247" y="229793"/>
                  <a:pt x="209239" y="153849"/>
                </a:cubicBezTo>
                <a:cubicBezTo>
                  <a:pt x="167231" y="77905"/>
                  <a:pt x="0" y="0"/>
                  <a:pt x="0" y="0"/>
                </a:cubicBezTo>
              </a:path>
            </a:pathLst>
          </a:custGeom>
          <a:ln>
            <a:solidFill>
              <a:srgbClr val="FF44C8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flipH="1">
            <a:off x="5627078" y="5407459"/>
            <a:ext cx="262605" cy="455664"/>
          </a:xfrm>
          <a:custGeom>
            <a:avLst/>
            <a:gdLst>
              <a:gd name="connsiteX0" fmla="*/ 252048 w 276301"/>
              <a:gd name="connsiteY0" fmla="*/ 455664 h 455664"/>
              <a:gd name="connsiteX1" fmla="*/ 252048 w 276301"/>
              <a:gd name="connsiteY1" fmla="*/ 87255 h 455664"/>
              <a:gd name="connsiteX2" fmla="*/ 0 w 276301"/>
              <a:gd name="connsiteY2" fmla="*/ 0 h 455664"/>
              <a:gd name="connsiteX0" fmla="*/ 252048 w 260148"/>
              <a:gd name="connsiteY0" fmla="*/ 455664 h 455664"/>
              <a:gd name="connsiteX1" fmla="*/ 209239 w 260148"/>
              <a:gd name="connsiteY1" fmla="*/ 153849 h 455664"/>
              <a:gd name="connsiteX2" fmla="*/ 0 w 260148"/>
              <a:gd name="connsiteY2" fmla="*/ 0 h 45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148" h="455664">
                <a:moveTo>
                  <a:pt x="252048" y="455664"/>
                </a:moveTo>
                <a:cubicBezTo>
                  <a:pt x="273052" y="309431"/>
                  <a:pt x="251247" y="229793"/>
                  <a:pt x="209239" y="153849"/>
                </a:cubicBezTo>
                <a:cubicBezTo>
                  <a:pt x="167231" y="77905"/>
                  <a:pt x="0" y="0"/>
                  <a:pt x="0" y="0"/>
                </a:cubicBezTo>
              </a:path>
            </a:pathLst>
          </a:custGeom>
          <a:ln>
            <a:solidFill>
              <a:srgbClr val="FF44C8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531" y="4120262"/>
            <a:ext cx="1333500" cy="381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825" y="4078773"/>
            <a:ext cx="1333500" cy="381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7955" y="3093671"/>
            <a:ext cx="1536700" cy="381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7277" y="1887263"/>
            <a:ext cx="5702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8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06" y="18840"/>
            <a:ext cx="4972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Our family is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9762" y="3697212"/>
            <a:ext cx="82780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Form other polynomials in the tree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by fixing the choices of where some vectors go</a:t>
            </a: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354719"/>
            <a:ext cx="6045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0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5" y="28834"/>
            <a:ext cx="2080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Summary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793" y="1014543"/>
            <a:ext cx="720178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l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Prove expected characteristic polynomial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	has real roots</a:t>
            </a:r>
          </a:p>
          <a:p>
            <a:pPr marL="1257300" lvl="2" indent="-342900" algn="l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25" y="2280653"/>
            <a:ext cx="574490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l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 startAt="2"/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Prove its largest root is at most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1742" y="3341593"/>
            <a:ext cx="68228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l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 startAt="3"/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Prove is an interlacing family, so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    exists a partition whose polynomial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	       has largest root at most  </a:t>
            </a: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45" y="2431542"/>
            <a:ext cx="1333500" cy="368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71" y="4453742"/>
            <a:ext cx="1333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0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228599" y="88900"/>
            <a:ext cx="8674853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To learn more about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Laplacians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, see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2910" y="2349776"/>
            <a:ext cx="8162418" cy="1033782"/>
            <a:chOff x="491612" y="1181501"/>
            <a:chExt cx="8162418" cy="1033782"/>
          </a:xfrm>
        </p:grpSpPr>
        <p:sp>
          <p:nvSpPr>
            <p:cNvPr id="10" name="TextBox 9"/>
            <p:cNvSpPr txBox="1"/>
            <p:nvPr/>
          </p:nvSpPr>
          <p:spPr>
            <a:xfrm>
              <a:off x="491612" y="1181501"/>
              <a:ext cx="28144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Gill Sans" charset="0"/>
                </a:rPr>
                <a:t>My web page on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48623" y="1692063"/>
              <a:ext cx="79054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err="1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Gill Sans" charset="0"/>
                </a:rPr>
                <a:t>Laplacian</a:t>
              </a:r>
              <a:r>
                <a:rPr lang="en-US" sz="2800" dirty="0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Gill Sans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Gill Sans" charset="0"/>
                </a:rPr>
                <a:t>linear equations, </a:t>
              </a:r>
              <a:r>
                <a:rPr lang="en-US" sz="2800" dirty="0" err="1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Gill Sans" charset="0"/>
                </a:rPr>
                <a:t>sparsification</a:t>
              </a:r>
              <a:r>
                <a:rPr lang="en-US" sz="2800" dirty="0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Gill Sans" charset="0"/>
                </a:rPr>
                <a:t>, etc.</a:t>
              </a:r>
              <a:endParaRPr lang="en-US" sz="28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Gill Sans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2912" y="929234"/>
            <a:ext cx="8500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My class notes from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800" kern="0" dirty="0">
                <a:solidFill>
                  <a:sysClr val="windowText" lastClr="000000"/>
                </a:solidFill>
                <a:latin typeface="Garamond" charset="0"/>
                <a:ea typeface="Garamond" charset="0"/>
                <a:cs typeface="Garamond" charset="0"/>
              </a:rPr>
              <a:t> “Spectral Graph Theory</a:t>
            </a:r>
            <a:r>
              <a:rPr lang="en-US" sz="2800" kern="0" dirty="0" smtClean="0">
                <a:solidFill>
                  <a:sysClr val="windowText" lastClr="000000"/>
                </a:solidFill>
                <a:latin typeface="Garamond" charset="0"/>
                <a:ea typeface="Garamond" charset="0"/>
                <a:cs typeface="Garamond" charset="0"/>
              </a:rPr>
              <a:t>”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charset="0"/>
                <a:ea typeface="Garamond" charset="0"/>
                <a:cs typeface="Garamond" charset="0"/>
              </a:rPr>
              <a:t> and “Graphs and Networks”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130" y="4601632"/>
            <a:ext cx="9106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kern="0" dirty="0" smtClean="0">
                <a:solidFill>
                  <a:sysClr val="windowText" lastClr="000000"/>
                </a:solidFill>
                <a:latin typeface="Garamond" charset="0"/>
                <a:ea typeface="Garamond" charset="0"/>
                <a:cs typeface="Garamond" charset="0"/>
              </a:rPr>
              <a:t>Papers in Annals of Mathematics and survey from ICM.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kern="0" dirty="0" smtClean="0">
              <a:solidFill>
                <a:sysClr val="windowText" lastClr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kern="0" dirty="0" smtClean="0">
                <a:solidFill>
                  <a:sysClr val="windowText" lastClr="000000"/>
                </a:solidFill>
                <a:latin typeface="Garamond" charset="0"/>
                <a:ea typeface="Garamond" charset="0"/>
                <a:cs typeface="Garamond" charset="0"/>
              </a:rPr>
              <a:t>Available on </a:t>
            </a:r>
            <a:r>
              <a:rPr lang="en-US" sz="2800" kern="0" dirty="0" err="1" smtClean="0">
                <a:solidFill>
                  <a:sysClr val="windowText" lastClr="000000"/>
                </a:solidFill>
                <a:latin typeface="Garamond" charset="0"/>
                <a:ea typeface="Garamond" charset="0"/>
                <a:cs typeface="Garamond" charset="0"/>
              </a:rPr>
              <a:t>arXiv</a:t>
            </a:r>
            <a:r>
              <a:rPr lang="en-US" sz="2800" kern="0" dirty="0" smtClean="0">
                <a:solidFill>
                  <a:sysClr val="windowText" lastClr="000000"/>
                </a:solidFill>
                <a:latin typeface="Garamond" charset="0"/>
                <a:ea typeface="Garamond" charset="0"/>
                <a:cs typeface="Garamond" charset="0"/>
              </a:rPr>
              <a:t> and my web page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8" name="Rectangle 1"/>
          <p:cNvSpPr>
            <a:spLocks/>
          </p:cNvSpPr>
          <p:nvPr/>
        </p:nvSpPr>
        <p:spPr bwMode="auto">
          <a:xfrm>
            <a:off x="231774" y="3794568"/>
            <a:ext cx="8594703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To learn more about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Kadison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-Singer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88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irfo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38" y="556791"/>
            <a:ext cx="6017881" cy="4195374"/>
          </a:xfrm>
          <a:prstGeom prst="rect">
            <a:avLst/>
          </a:prstGeom>
        </p:spPr>
      </p:pic>
      <p:sp>
        <p:nvSpPr>
          <p:cNvPr id="49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Examples of Graphs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4" name="Picture 3" descr="socNet2c1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4" y="929219"/>
            <a:ext cx="3576233" cy="3585151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622795" y="4114470"/>
            <a:ext cx="4144705" cy="2415242"/>
            <a:chOff x="749734" y="1995991"/>
            <a:chExt cx="7553852" cy="4533721"/>
          </a:xfrm>
        </p:grpSpPr>
        <p:sp>
          <p:nvSpPr>
            <p:cNvPr id="53" name="Oval 52"/>
            <p:cNvSpPr/>
            <p:nvPr/>
          </p:nvSpPr>
          <p:spPr>
            <a:xfrm>
              <a:off x="749734" y="5620198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Line 11"/>
            <p:cNvSpPr>
              <a:spLocks noChangeShapeType="1"/>
            </p:cNvSpPr>
            <p:nvPr/>
          </p:nvSpPr>
          <p:spPr bwMode="auto">
            <a:xfrm flipV="1">
              <a:off x="2904762" y="2633316"/>
              <a:ext cx="1134887" cy="73152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704283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4039650" y="199599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092656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352935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030413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687093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013223" y="4529566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3335745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 flipV="1">
              <a:off x="4001548" y="2874615"/>
              <a:ext cx="228600" cy="33906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 flipH="1" flipV="1">
              <a:off x="4687093" y="2885295"/>
              <a:ext cx="266955" cy="315687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11"/>
            <p:cNvSpPr>
              <a:spLocks noChangeShapeType="1"/>
            </p:cNvSpPr>
            <p:nvPr/>
          </p:nvSpPr>
          <p:spPr bwMode="auto">
            <a:xfrm flipV="1">
              <a:off x="2476183" y="4090285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11"/>
            <p:cNvSpPr>
              <a:spLocks noChangeShapeType="1"/>
            </p:cNvSpPr>
            <p:nvPr/>
          </p:nvSpPr>
          <p:spPr bwMode="auto">
            <a:xfrm flipH="1" flipV="1">
              <a:off x="4931188" y="2633316"/>
              <a:ext cx="1320645" cy="6858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11"/>
            <p:cNvSpPr>
              <a:spLocks noChangeShapeType="1"/>
            </p:cNvSpPr>
            <p:nvPr/>
          </p:nvSpPr>
          <p:spPr bwMode="auto">
            <a:xfrm flipH="1" flipV="1">
              <a:off x="2753484" y="3970780"/>
              <a:ext cx="782616" cy="65376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flipH="1" flipV="1">
              <a:off x="4138171" y="3956802"/>
              <a:ext cx="774702" cy="6096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Line 11"/>
            <p:cNvSpPr>
              <a:spLocks noChangeShapeType="1"/>
            </p:cNvSpPr>
            <p:nvPr/>
          </p:nvSpPr>
          <p:spPr bwMode="auto">
            <a:xfrm flipH="1" flipV="1">
              <a:off x="5479118" y="3950178"/>
              <a:ext cx="1013928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Line 11"/>
            <p:cNvSpPr>
              <a:spLocks noChangeShapeType="1"/>
            </p:cNvSpPr>
            <p:nvPr/>
          </p:nvSpPr>
          <p:spPr bwMode="auto">
            <a:xfrm flipV="1">
              <a:off x="3800233" y="4119019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Line 11"/>
            <p:cNvSpPr>
              <a:spLocks noChangeShapeType="1"/>
            </p:cNvSpPr>
            <p:nvPr/>
          </p:nvSpPr>
          <p:spPr bwMode="auto">
            <a:xfrm flipV="1">
              <a:off x="1572772" y="5315700"/>
              <a:ext cx="546101" cy="43180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6075466" y="5640408"/>
              <a:ext cx="891540" cy="889304"/>
              <a:chOff x="6075466" y="5640408"/>
              <a:chExt cx="891540" cy="889304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094782" y="5762800"/>
                <a:ext cx="828667" cy="76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10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" name="Line 11"/>
            <p:cNvSpPr>
              <a:spLocks noChangeShapeType="1"/>
            </p:cNvSpPr>
            <p:nvPr/>
          </p:nvSpPr>
          <p:spPr bwMode="auto">
            <a:xfrm flipV="1">
              <a:off x="1179071" y="3950177"/>
              <a:ext cx="939802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2791152" y="4048824"/>
              <a:ext cx="3242878" cy="2292375"/>
            </a:xfrm>
            <a:custGeom>
              <a:avLst/>
              <a:gdLst>
                <a:gd name="connsiteX0" fmla="*/ 3381425 w 3381425"/>
                <a:gd name="connsiteY0" fmla="*/ 2096031 h 2292375"/>
                <a:gd name="connsiteX1" fmla="*/ 765028 w 3381425"/>
                <a:gd name="connsiteY1" fmla="*/ 1943036 h 2292375"/>
                <a:gd name="connsiteX2" fmla="*/ 0 w 3381425"/>
                <a:gd name="connsiteY2" fmla="*/ 0 h 2292375"/>
                <a:gd name="connsiteX0" fmla="*/ 3381425 w 3381425"/>
                <a:gd name="connsiteY0" fmla="*/ 2096031 h 2292375"/>
                <a:gd name="connsiteX1" fmla="*/ 1151480 w 3381425"/>
                <a:gd name="connsiteY1" fmla="*/ 1943036 h 2292375"/>
                <a:gd name="connsiteX2" fmla="*/ 0 w 3381425"/>
                <a:gd name="connsiteY2" fmla="*/ 0 h 229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1425" h="2292375">
                  <a:moveTo>
                    <a:pt x="3381425" y="2096031"/>
                  </a:moveTo>
                  <a:cubicBezTo>
                    <a:pt x="2355012" y="2194203"/>
                    <a:pt x="1715051" y="2292375"/>
                    <a:pt x="1151480" y="1943036"/>
                  </a:cubicBezTo>
                  <a:cubicBezTo>
                    <a:pt x="587909" y="1593698"/>
                    <a:pt x="0" y="0"/>
                    <a:pt x="0" y="0"/>
                  </a:cubicBezTo>
                </a:path>
              </a:pathLst>
            </a:cu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603304" y="5620820"/>
              <a:ext cx="891540" cy="889304"/>
              <a:chOff x="6075466" y="5640408"/>
              <a:chExt cx="891540" cy="889304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6094784" y="5762800"/>
                <a:ext cx="828667" cy="76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12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412046" y="3206639"/>
              <a:ext cx="891540" cy="889304"/>
              <a:chOff x="6075466" y="5640408"/>
              <a:chExt cx="891540" cy="889304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094784" y="5762800"/>
                <a:ext cx="828667" cy="76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11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7" name="Line 11"/>
            <p:cNvSpPr>
              <a:spLocks noChangeShapeType="1"/>
            </p:cNvSpPr>
            <p:nvPr/>
          </p:nvSpPr>
          <p:spPr bwMode="auto">
            <a:xfrm flipH="1" flipV="1">
              <a:off x="4977762" y="2441740"/>
              <a:ext cx="2628458" cy="82602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11"/>
            <p:cNvSpPr>
              <a:spLocks noChangeShapeType="1"/>
            </p:cNvSpPr>
            <p:nvPr/>
          </p:nvSpPr>
          <p:spPr bwMode="auto">
            <a:xfrm flipH="1" flipV="1">
              <a:off x="2632414" y="5358071"/>
              <a:ext cx="180668" cy="315264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Line 11"/>
            <p:cNvSpPr>
              <a:spLocks noChangeShapeType="1"/>
            </p:cNvSpPr>
            <p:nvPr/>
          </p:nvSpPr>
          <p:spPr bwMode="auto">
            <a:xfrm flipV="1">
              <a:off x="3293798" y="5358070"/>
              <a:ext cx="224906" cy="32713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 flipV="1">
              <a:off x="3109821" y="3955709"/>
              <a:ext cx="355971" cy="1682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11"/>
            <p:cNvSpPr>
              <a:spLocks noChangeShapeType="1"/>
            </p:cNvSpPr>
            <p:nvPr/>
          </p:nvSpPr>
          <p:spPr bwMode="auto">
            <a:xfrm flipH="1" flipV="1">
              <a:off x="2751469" y="4008629"/>
              <a:ext cx="322743" cy="161723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1" name="Line 11"/>
          <p:cNvSpPr>
            <a:spLocks noChangeShapeType="1"/>
          </p:cNvSpPr>
          <p:nvPr/>
        </p:nvSpPr>
        <p:spPr bwMode="auto">
          <a:xfrm>
            <a:off x="2222339" y="4418755"/>
            <a:ext cx="224879" cy="410123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 flipV="1">
            <a:off x="3439334" y="1270061"/>
            <a:ext cx="1124397" cy="67472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 flipV="1">
            <a:off x="5714586" y="4299687"/>
            <a:ext cx="370389" cy="489502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575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222437" y="119162"/>
            <a:ext cx="813216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How to understand large-scale structure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863802" y="943716"/>
            <a:ext cx="828019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Draw the graph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Identify communities and hierarchical structure 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Use physical metaphors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	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Edges as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resistors or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rubber bands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		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Examine processes 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	Diffusion of gas / Random Walks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01072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65060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The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</a:rPr>
              <a:t>Laplacian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 quadratic form of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09" y="227340"/>
            <a:ext cx="2120900" cy="469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353" y="992509"/>
            <a:ext cx="4000500" cy="1092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78720"/>
            <a:ext cx="2044700" cy="3429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01458" y="3274028"/>
            <a:ext cx="4831828" cy="2262814"/>
            <a:chOff x="1830064" y="4613564"/>
            <a:chExt cx="4036599" cy="1877038"/>
          </a:xfrm>
        </p:grpSpPr>
        <p:grpSp>
          <p:nvGrpSpPr>
            <p:cNvPr id="11" name="Group 10"/>
            <p:cNvGrpSpPr/>
            <p:nvPr/>
          </p:nvGrpSpPr>
          <p:grpSpPr>
            <a:xfrm>
              <a:off x="1830064" y="4613564"/>
              <a:ext cx="4036599" cy="1152224"/>
              <a:chOff x="1830064" y="4613564"/>
              <a:chExt cx="4036599" cy="1152224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840236" y="4613564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429062" y="4621068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830064" y="5354308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452810" y="5339021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2" name="Oval 11"/>
            <p:cNvSpPr/>
            <p:nvPr/>
          </p:nvSpPr>
          <p:spPr>
            <a:xfrm flipV="1">
              <a:off x="2843207" y="6076178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 flipV="1">
              <a:off x="4429062" y="6079122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5" name="Straight Connector 4"/>
          <p:cNvCxnSpPr>
            <a:stCxn id="17" idx="6"/>
            <a:endCxn id="18" idx="2"/>
          </p:cNvCxnSpPr>
          <p:nvPr/>
        </p:nvCxnSpPr>
        <p:spPr>
          <a:xfrm>
            <a:off x="3706023" y="3522053"/>
            <a:ext cx="1406448" cy="904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6"/>
            <a:endCxn id="13" idx="2"/>
          </p:cNvCxnSpPr>
          <p:nvPr/>
        </p:nvCxnSpPr>
        <p:spPr>
          <a:xfrm>
            <a:off x="3709579" y="5285268"/>
            <a:ext cx="1402892" cy="35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7" idx="2"/>
            <a:endCxn id="20" idx="7"/>
          </p:cNvCxnSpPr>
          <p:nvPr/>
        </p:nvCxnSpPr>
        <p:spPr>
          <a:xfrm flipH="1">
            <a:off x="2424295" y="3522053"/>
            <a:ext cx="786344" cy="71760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2" idx="2"/>
            <a:endCxn id="20" idx="5"/>
          </p:cNvCxnSpPr>
          <p:nvPr/>
        </p:nvCxnSpPr>
        <p:spPr>
          <a:xfrm flipH="1" flipV="1">
            <a:off x="2424295" y="4590416"/>
            <a:ext cx="789900" cy="6948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8" idx="6"/>
            <a:endCxn id="21" idx="1"/>
          </p:cNvCxnSpPr>
          <p:nvPr/>
        </p:nvCxnSpPr>
        <p:spPr>
          <a:xfrm>
            <a:off x="5607855" y="3531099"/>
            <a:ext cx="802594" cy="6901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3" idx="6"/>
            <a:endCxn id="21" idx="3"/>
          </p:cNvCxnSpPr>
          <p:nvPr/>
        </p:nvCxnSpPr>
        <p:spPr>
          <a:xfrm flipV="1">
            <a:off x="5607855" y="4571987"/>
            <a:ext cx="802594" cy="7168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8" idx="4"/>
            <a:endCxn id="13" idx="4"/>
          </p:cNvCxnSpPr>
          <p:nvPr/>
        </p:nvCxnSpPr>
        <p:spPr>
          <a:xfrm>
            <a:off x="5360163" y="3779123"/>
            <a:ext cx="0" cy="12616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747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353" y="992509"/>
            <a:ext cx="4000500" cy="1092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78720"/>
            <a:ext cx="2044700" cy="342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61022" y="2672648"/>
            <a:ext cx="4972264" cy="3425587"/>
            <a:chOff x="1712741" y="3676790"/>
            <a:chExt cx="4153922" cy="2841575"/>
          </a:xfrm>
        </p:grpSpPr>
        <p:grpSp>
          <p:nvGrpSpPr>
            <p:cNvPr id="7" name="Group 6"/>
            <p:cNvGrpSpPr/>
            <p:nvPr/>
          </p:nvGrpSpPr>
          <p:grpSpPr>
            <a:xfrm>
              <a:off x="1830064" y="4175644"/>
              <a:ext cx="4036599" cy="1877038"/>
              <a:chOff x="1830064" y="4613564"/>
              <a:chExt cx="4036599" cy="187703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30064" y="4613564"/>
                <a:ext cx="4036599" cy="1152224"/>
                <a:chOff x="1830064" y="4613564"/>
                <a:chExt cx="4036599" cy="1152224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840236" y="4613564"/>
                  <a:ext cx="413853" cy="411480"/>
                </a:xfrm>
                <a:prstGeom prst="ellipse">
                  <a:avLst/>
                </a:prstGeom>
                <a:gradFill flip="none" rotWithShape="1">
                  <a:gsLst>
                    <a:gs pos="94000">
                      <a:srgbClr val="660066"/>
                    </a:gs>
                    <a:gs pos="3000">
                      <a:srgbClr val="E700E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8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4429062" y="4621068"/>
                  <a:ext cx="413853" cy="411480"/>
                </a:xfrm>
                <a:prstGeom prst="ellipse">
                  <a:avLst/>
                </a:prstGeom>
                <a:gradFill flip="none" rotWithShape="1">
                  <a:gsLst>
                    <a:gs pos="94000">
                      <a:srgbClr val="660066"/>
                    </a:gs>
                    <a:gs pos="3000">
                      <a:srgbClr val="E700E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8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830064" y="5354308"/>
                  <a:ext cx="413853" cy="411480"/>
                </a:xfrm>
                <a:prstGeom prst="ellipse">
                  <a:avLst/>
                </a:prstGeom>
                <a:gradFill flip="none" rotWithShape="1">
                  <a:gsLst>
                    <a:gs pos="94000">
                      <a:srgbClr val="660066"/>
                    </a:gs>
                    <a:gs pos="3000">
                      <a:srgbClr val="E700E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80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5452810" y="5339021"/>
                  <a:ext cx="413853" cy="411480"/>
                </a:xfrm>
                <a:prstGeom prst="ellipse">
                  <a:avLst/>
                </a:prstGeom>
                <a:gradFill flip="none" rotWithShape="1">
                  <a:gsLst>
                    <a:gs pos="94000">
                      <a:srgbClr val="660066"/>
                    </a:gs>
                    <a:gs pos="3000">
                      <a:srgbClr val="E700E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80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 flipV="1">
                <a:off x="2843207" y="6076178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 flipV="1">
                <a:off x="4429062" y="607912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5491430" y="444227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"/>
                  <a:cs typeface="Times"/>
                </a:rPr>
                <a:t>0</a:t>
              </a:r>
              <a:endParaRPr lang="en-US" sz="2800" dirty="0">
                <a:latin typeface="Times"/>
                <a:cs typeface="Time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12118" y="3696941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"/>
                  <a:cs typeface="Times"/>
                </a:rPr>
                <a:t>0.5</a:t>
              </a:r>
              <a:endParaRPr lang="en-US" sz="2800" dirty="0">
                <a:latin typeface="Times"/>
                <a:cs typeface="Time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5835" y="5995145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"/>
                  <a:cs typeface="Times"/>
                </a:rPr>
                <a:t>0.5</a:t>
              </a:r>
              <a:endParaRPr lang="en-US" sz="2800" dirty="0">
                <a:latin typeface="Times"/>
                <a:cs typeface="Time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9219" y="367679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78338" y="59822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12741" y="4433234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"/>
                  <a:cs typeface="Times"/>
                </a:rPr>
                <a:t>1</a:t>
              </a:r>
              <a:r>
                <a:rPr lang="en-US" sz="2800" dirty="0" smtClean="0">
                  <a:latin typeface="Times"/>
                  <a:cs typeface="Times"/>
                </a:rPr>
                <a:t>.5</a:t>
              </a:r>
              <a:endParaRPr lang="en-US" sz="2800" dirty="0">
                <a:latin typeface="Times"/>
                <a:cs typeface="Times"/>
              </a:endParaRPr>
            </a:p>
          </p:txBody>
        </p:sp>
      </p:grpSp>
      <p:cxnSp>
        <p:nvCxnSpPr>
          <p:cNvPr id="5" name="Straight Connector 4"/>
          <p:cNvCxnSpPr>
            <a:stCxn id="17" idx="6"/>
            <a:endCxn id="18" idx="2"/>
          </p:cNvCxnSpPr>
          <p:nvPr/>
        </p:nvCxnSpPr>
        <p:spPr>
          <a:xfrm>
            <a:off x="3706023" y="3522053"/>
            <a:ext cx="1406448" cy="904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6"/>
            <a:endCxn id="13" idx="2"/>
          </p:cNvCxnSpPr>
          <p:nvPr/>
        </p:nvCxnSpPr>
        <p:spPr>
          <a:xfrm>
            <a:off x="3709579" y="5285268"/>
            <a:ext cx="1402892" cy="35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7" idx="2"/>
            <a:endCxn id="20" idx="7"/>
          </p:cNvCxnSpPr>
          <p:nvPr/>
        </p:nvCxnSpPr>
        <p:spPr>
          <a:xfrm flipH="1">
            <a:off x="2424295" y="3522053"/>
            <a:ext cx="786344" cy="71760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2" idx="2"/>
            <a:endCxn id="20" idx="5"/>
          </p:cNvCxnSpPr>
          <p:nvPr/>
        </p:nvCxnSpPr>
        <p:spPr>
          <a:xfrm flipH="1" flipV="1">
            <a:off x="2424295" y="4590416"/>
            <a:ext cx="789900" cy="6948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8" idx="6"/>
            <a:endCxn id="21" idx="1"/>
          </p:cNvCxnSpPr>
          <p:nvPr/>
        </p:nvCxnSpPr>
        <p:spPr>
          <a:xfrm>
            <a:off x="5607855" y="3531099"/>
            <a:ext cx="802594" cy="6901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3" idx="6"/>
            <a:endCxn id="21" idx="3"/>
          </p:cNvCxnSpPr>
          <p:nvPr/>
        </p:nvCxnSpPr>
        <p:spPr>
          <a:xfrm flipV="1">
            <a:off x="5607855" y="4571987"/>
            <a:ext cx="802594" cy="7168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8" idx="4"/>
            <a:endCxn id="13" idx="4"/>
          </p:cNvCxnSpPr>
          <p:nvPr/>
        </p:nvCxnSpPr>
        <p:spPr>
          <a:xfrm>
            <a:off x="5360163" y="3779123"/>
            <a:ext cx="0" cy="12616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65060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The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</a:rPr>
              <a:t>Laplacian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 quadratic form of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009" y="227340"/>
            <a:ext cx="2120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7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353" y="992509"/>
            <a:ext cx="4000500" cy="1092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78720"/>
            <a:ext cx="2044700" cy="342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61022" y="2672648"/>
            <a:ext cx="4972264" cy="3425587"/>
            <a:chOff x="1712741" y="3676790"/>
            <a:chExt cx="4153922" cy="2841575"/>
          </a:xfrm>
        </p:grpSpPr>
        <p:grpSp>
          <p:nvGrpSpPr>
            <p:cNvPr id="7" name="Group 6"/>
            <p:cNvGrpSpPr/>
            <p:nvPr/>
          </p:nvGrpSpPr>
          <p:grpSpPr>
            <a:xfrm>
              <a:off x="1830064" y="4175644"/>
              <a:ext cx="4036599" cy="1877038"/>
              <a:chOff x="1830064" y="4613564"/>
              <a:chExt cx="4036599" cy="187703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30064" y="4613564"/>
                <a:ext cx="4036599" cy="1152224"/>
                <a:chOff x="1830064" y="4613564"/>
                <a:chExt cx="4036599" cy="1152224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840236" y="4613564"/>
                  <a:ext cx="413853" cy="411480"/>
                </a:xfrm>
                <a:prstGeom prst="ellipse">
                  <a:avLst/>
                </a:prstGeom>
                <a:gradFill flip="none" rotWithShape="1">
                  <a:gsLst>
                    <a:gs pos="94000">
                      <a:srgbClr val="660066"/>
                    </a:gs>
                    <a:gs pos="3000">
                      <a:srgbClr val="E700E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8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4429062" y="4621068"/>
                  <a:ext cx="413853" cy="411480"/>
                </a:xfrm>
                <a:prstGeom prst="ellipse">
                  <a:avLst/>
                </a:prstGeom>
                <a:gradFill flip="none" rotWithShape="1">
                  <a:gsLst>
                    <a:gs pos="94000">
                      <a:srgbClr val="660066"/>
                    </a:gs>
                    <a:gs pos="3000">
                      <a:srgbClr val="E700E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8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830064" y="5354308"/>
                  <a:ext cx="413853" cy="411480"/>
                </a:xfrm>
                <a:prstGeom prst="ellipse">
                  <a:avLst/>
                </a:prstGeom>
                <a:gradFill flip="none" rotWithShape="1">
                  <a:gsLst>
                    <a:gs pos="94000">
                      <a:srgbClr val="660066"/>
                    </a:gs>
                    <a:gs pos="3000">
                      <a:srgbClr val="E700E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80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5452810" y="5339021"/>
                  <a:ext cx="413853" cy="411480"/>
                </a:xfrm>
                <a:prstGeom prst="ellipse">
                  <a:avLst/>
                </a:prstGeom>
                <a:gradFill flip="none" rotWithShape="1">
                  <a:gsLst>
                    <a:gs pos="94000">
                      <a:srgbClr val="660066"/>
                    </a:gs>
                    <a:gs pos="3000">
                      <a:srgbClr val="E700E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280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 flipV="1">
                <a:off x="2843207" y="6076178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 flipV="1">
                <a:off x="4429062" y="607912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5491430" y="444227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"/>
                  <a:cs typeface="Times"/>
                </a:rPr>
                <a:t>0</a:t>
              </a:r>
              <a:endParaRPr lang="en-US" sz="2800" dirty="0">
                <a:latin typeface="Times"/>
                <a:cs typeface="Time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12118" y="3696941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"/>
                  <a:cs typeface="Times"/>
                </a:rPr>
                <a:t>0.5</a:t>
              </a:r>
              <a:endParaRPr lang="en-US" sz="2800" dirty="0">
                <a:latin typeface="Times"/>
                <a:cs typeface="Time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5835" y="5995145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"/>
                  <a:cs typeface="Times"/>
                </a:rPr>
                <a:t>0.5</a:t>
              </a:r>
              <a:endParaRPr lang="en-US" sz="2800" dirty="0">
                <a:latin typeface="Times"/>
                <a:cs typeface="Time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9219" y="367679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78338" y="59822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12741" y="4433234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"/>
                  <a:cs typeface="Times"/>
                </a:rPr>
                <a:t>1</a:t>
              </a:r>
              <a:r>
                <a:rPr lang="en-US" sz="2800" dirty="0" smtClean="0">
                  <a:latin typeface="Times"/>
                  <a:cs typeface="Times"/>
                </a:rPr>
                <a:t>.5</a:t>
              </a:r>
              <a:endParaRPr lang="en-US" sz="2800" dirty="0">
                <a:latin typeface="Times"/>
                <a:cs typeface="Times"/>
              </a:endParaRPr>
            </a:p>
          </p:txBody>
        </p:sp>
      </p:grpSp>
      <p:cxnSp>
        <p:nvCxnSpPr>
          <p:cNvPr id="5" name="Straight Connector 4"/>
          <p:cNvCxnSpPr>
            <a:stCxn id="17" idx="6"/>
            <a:endCxn id="18" idx="2"/>
          </p:cNvCxnSpPr>
          <p:nvPr/>
        </p:nvCxnSpPr>
        <p:spPr>
          <a:xfrm>
            <a:off x="3706023" y="3522053"/>
            <a:ext cx="1406448" cy="904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6"/>
            <a:endCxn id="13" idx="2"/>
          </p:cNvCxnSpPr>
          <p:nvPr/>
        </p:nvCxnSpPr>
        <p:spPr>
          <a:xfrm>
            <a:off x="3709579" y="5285268"/>
            <a:ext cx="1402892" cy="35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7" idx="2"/>
            <a:endCxn id="20" idx="7"/>
          </p:cNvCxnSpPr>
          <p:nvPr/>
        </p:nvCxnSpPr>
        <p:spPr>
          <a:xfrm flipH="1">
            <a:off x="2424295" y="3522053"/>
            <a:ext cx="786344" cy="71760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2" idx="2"/>
            <a:endCxn id="20" idx="5"/>
          </p:cNvCxnSpPr>
          <p:nvPr/>
        </p:nvCxnSpPr>
        <p:spPr>
          <a:xfrm flipH="1" flipV="1">
            <a:off x="2424295" y="4590416"/>
            <a:ext cx="789900" cy="6948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8" idx="6"/>
            <a:endCxn id="21" idx="1"/>
          </p:cNvCxnSpPr>
          <p:nvPr/>
        </p:nvCxnSpPr>
        <p:spPr>
          <a:xfrm>
            <a:off x="5607855" y="3531099"/>
            <a:ext cx="802594" cy="6901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3" idx="6"/>
            <a:endCxn id="21" idx="3"/>
          </p:cNvCxnSpPr>
          <p:nvPr/>
        </p:nvCxnSpPr>
        <p:spPr>
          <a:xfrm flipV="1">
            <a:off x="5607855" y="4571987"/>
            <a:ext cx="802594" cy="7168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8" idx="4"/>
            <a:endCxn id="13" idx="4"/>
          </p:cNvCxnSpPr>
          <p:nvPr/>
        </p:nvCxnSpPr>
        <p:spPr>
          <a:xfrm>
            <a:off x="5360163" y="3779123"/>
            <a:ext cx="0" cy="126167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32" y="3165589"/>
            <a:ext cx="711200" cy="3556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32" y="4919758"/>
            <a:ext cx="711200" cy="3556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14" y="3338911"/>
            <a:ext cx="711200" cy="3556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02" y="3900104"/>
            <a:ext cx="711200" cy="3556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22" y="4487682"/>
            <a:ext cx="711200" cy="3556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93" y="4859444"/>
            <a:ext cx="711200" cy="355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595" y="4233765"/>
            <a:ext cx="482600" cy="355600"/>
          </a:xfrm>
          <a:prstGeom prst="rect">
            <a:avLst/>
          </a:prstGeom>
        </p:spPr>
      </p:pic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65060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The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</a:rPr>
              <a:t>Laplacian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 quadratic form of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009" y="227340"/>
            <a:ext cx="2120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61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353" y="992509"/>
            <a:ext cx="4000500" cy="1092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78720"/>
            <a:ext cx="2044700" cy="3429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95969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The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</a:rPr>
              <a:t>Laplacian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 matrix of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114" y="234945"/>
            <a:ext cx="2120900" cy="4699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54" y="2684456"/>
            <a:ext cx="15748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15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3374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Graphs as Resistor Networks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01553" y="1005210"/>
            <a:ext cx="707597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View edges as resistors connecting vertices</a:t>
            </a: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Apply voltages at some vertices.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Measure induced voltages and current flow.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8" name="Group 33"/>
          <p:cNvGrpSpPr/>
          <p:nvPr/>
        </p:nvGrpSpPr>
        <p:grpSpPr>
          <a:xfrm>
            <a:off x="2670349" y="3967766"/>
            <a:ext cx="3189906" cy="1729739"/>
            <a:chOff x="2116267" y="2636162"/>
            <a:chExt cx="3189906" cy="1729739"/>
          </a:xfrm>
        </p:grpSpPr>
        <p:sp>
          <p:nvSpPr>
            <p:cNvPr id="15" name="Oval 14"/>
            <p:cNvSpPr/>
            <p:nvPr/>
          </p:nvSpPr>
          <p:spPr>
            <a:xfrm>
              <a:off x="2987320" y="2636162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892320" y="3954421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030667" y="3931562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799017" y="3344823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116267" y="3344822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892320" y="2636162"/>
              <a:ext cx="413853" cy="411480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423796" y="4038720"/>
              <a:ext cx="1496642" cy="24111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382342"/>
                <a:gd name="connsiteY0" fmla="*/ 191164 h 409637"/>
                <a:gd name="connsiteX1" fmla="*/ 382351 w 1382342"/>
                <a:gd name="connsiteY1" fmla="*/ 191164 h 409637"/>
                <a:gd name="connsiteX2" fmla="*/ 477939 w 1382342"/>
                <a:gd name="connsiteY2" fmla="*/ 27309 h 409637"/>
                <a:gd name="connsiteX3" fmla="*/ 587183 w 1382342"/>
                <a:gd name="connsiteY3" fmla="*/ 395982 h 409637"/>
                <a:gd name="connsiteX4" fmla="*/ 723737 w 1382342"/>
                <a:gd name="connsiteY4" fmla="*/ 0 h 409637"/>
                <a:gd name="connsiteX5" fmla="*/ 832980 w 1382342"/>
                <a:gd name="connsiteY5" fmla="*/ 409637 h 409637"/>
                <a:gd name="connsiteX6" fmla="*/ 928568 w 1382342"/>
                <a:gd name="connsiteY6" fmla="*/ 191164 h 409637"/>
                <a:gd name="connsiteX7" fmla="*/ 1382342 w 1382342"/>
                <a:gd name="connsiteY7" fmla="*/ 204819 h 409637"/>
                <a:gd name="connsiteX0" fmla="*/ 0 w 1496642"/>
                <a:gd name="connsiteY0" fmla="*/ 191164 h 409637"/>
                <a:gd name="connsiteX1" fmla="*/ 496651 w 1496642"/>
                <a:gd name="connsiteY1" fmla="*/ 191164 h 409637"/>
                <a:gd name="connsiteX2" fmla="*/ 592239 w 1496642"/>
                <a:gd name="connsiteY2" fmla="*/ 27309 h 409637"/>
                <a:gd name="connsiteX3" fmla="*/ 701483 w 1496642"/>
                <a:gd name="connsiteY3" fmla="*/ 395982 h 409637"/>
                <a:gd name="connsiteX4" fmla="*/ 838037 w 1496642"/>
                <a:gd name="connsiteY4" fmla="*/ 0 h 409637"/>
                <a:gd name="connsiteX5" fmla="*/ 947280 w 1496642"/>
                <a:gd name="connsiteY5" fmla="*/ 409637 h 409637"/>
                <a:gd name="connsiteX6" fmla="*/ 1042868 w 1496642"/>
                <a:gd name="connsiteY6" fmla="*/ 191164 h 409637"/>
                <a:gd name="connsiteX7" fmla="*/ 1496642 w 1496642"/>
                <a:gd name="connsiteY7" fmla="*/ 204819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6642" h="409637">
                  <a:moveTo>
                    <a:pt x="0" y="191164"/>
                  </a:moveTo>
                  <a:lnTo>
                    <a:pt x="496651" y="191164"/>
                  </a:lnTo>
                  <a:lnTo>
                    <a:pt x="592239" y="27309"/>
                  </a:lnTo>
                  <a:lnTo>
                    <a:pt x="701483" y="395982"/>
                  </a:lnTo>
                  <a:lnTo>
                    <a:pt x="838037" y="0"/>
                  </a:lnTo>
                  <a:lnTo>
                    <a:pt x="947280" y="409637"/>
                  </a:lnTo>
                  <a:lnTo>
                    <a:pt x="1042868" y="191164"/>
                  </a:lnTo>
                  <a:lnTo>
                    <a:pt x="1496642" y="20481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398396" y="2717920"/>
              <a:ext cx="1496642" cy="24111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382342"/>
                <a:gd name="connsiteY0" fmla="*/ 191164 h 409637"/>
                <a:gd name="connsiteX1" fmla="*/ 382351 w 1382342"/>
                <a:gd name="connsiteY1" fmla="*/ 191164 h 409637"/>
                <a:gd name="connsiteX2" fmla="*/ 477939 w 1382342"/>
                <a:gd name="connsiteY2" fmla="*/ 27309 h 409637"/>
                <a:gd name="connsiteX3" fmla="*/ 587183 w 1382342"/>
                <a:gd name="connsiteY3" fmla="*/ 395982 h 409637"/>
                <a:gd name="connsiteX4" fmla="*/ 723737 w 1382342"/>
                <a:gd name="connsiteY4" fmla="*/ 0 h 409637"/>
                <a:gd name="connsiteX5" fmla="*/ 832980 w 1382342"/>
                <a:gd name="connsiteY5" fmla="*/ 409637 h 409637"/>
                <a:gd name="connsiteX6" fmla="*/ 928568 w 1382342"/>
                <a:gd name="connsiteY6" fmla="*/ 191164 h 409637"/>
                <a:gd name="connsiteX7" fmla="*/ 1382342 w 1382342"/>
                <a:gd name="connsiteY7" fmla="*/ 204819 h 409637"/>
                <a:gd name="connsiteX0" fmla="*/ 0 w 1496642"/>
                <a:gd name="connsiteY0" fmla="*/ 191164 h 409637"/>
                <a:gd name="connsiteX1" fmla="*/ 496651 w 1496642"/>
                <a:gd name="connsiteY1" fmla="*/ 191164 h 409637"/>
                <a:gd name="connsiteX2" fmla="*/ 592239 w 1496642"/>
                <a:gd name="connsiteY2" fmla="*/ 27309 h 409637"/>
                <a:gd name="connsiteX3" fmla="*/ 701483 w 1496642"/>
                <a:gd name="connsiteY3" fmla="*/ 395982 h 409637"/>
                <a:gd name="connsiteX4" fmla="*/ 838037 w 1496642"/>
                <a:gd name="connsiteY4" fmla="*/ 0 h 409637"/>
                <a:gd name="connsiteX5" fmla="*/ 947280 w 1496642"/>
                <a:gd name="connsiteY5" fmla="*/ 409637 h 409637"/>
                <a:gd name="connsiteX6" fmla="*/ 1042868 w 1496642"/>
                <a:gd name="connsiteY6" fmla="*/ 191164 h 409637"/>
                <a:gd name="connsiteX7" fmla="*/ 1496642 w 1496642"/>
                <a:gd name="connsiteY7" fmla="*/ 204819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6642" h="409637">
                  <a:moveTo>
                    <a:pt x="0" y="191164"/>
                  </a:moveTo>
                  <a:lnTo>
                    <a:pt x="496651" y="191164"/>
                  </a:lnTo>
                  <a:lnTo>
                    <a:pt x="592239" y="27309"/>
                  </a:lnTo>
                  <a:lnTo>
                    <a:pt x="701483" y="395982"/>
                  </a:lnTo>
                  <a:lnTo>
                    <a:pt x="838037" y="0"/>
                  </a:lnTo>
                  <a:lnTo>
                    <a:pt x="947280" y="409637"/>
                  </a:lnTo>
                  <a:lnTo>
                    <a:pt x="1042868" y="191164"/>
                  </a:lnTo>
                  <a:lnTo>
                    <a:pt x="1496642" y="20481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6200000">
              <a:off x="4645303" y="3413859"/>
              <a:ext cx="912442" cy="177602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073309"/>
                <a:gd name="connsiteY0" fmla="*/ 191164 h 409637"/>
                <a:gd name="connsiteX1" fmla="*/ 382351 w 1073309"/>
                <a:gd name="connsiteY1" fmla="*/ 191164 h 409637"/>
                <a:gd name="connsiteX2" fmla="*/ 477939 w 1073309"/>
                <a:gd name="connsiteY2" fmla="*/ 27309 h 409637"/>
                <a:gd name="connsiteX3" fmla="*/ 587183 w 1073309"/>
                <a:gd name="connsiteY3" fmla="*/ 395982 h 409637"/>
                <a:gd name="connsiteX4" fmla="*/ 723737 w 1073309"/>
                <a:gd name="connsiteY4" fmla="*/ 0 h 409637"/>
                <a:gd name="connsiteX5" fmla="*/ 832980 w 1073309"/>
                <a:gd name="connsiteY5" fmla="*/ 409637 h 409637"/>
                <a:gd name="connsiteX6" fmla="*/ 928568 w 1073309"/>
                <a:gd name="connsiteY6" fmla="*/ 191164 h 409637"/>
                <a:gd name="connsiteX7" fmla="*/ 1073309 w 1073309"/>
                <a:gd name="connsiteY7" fmla="*/ 195055 h 409637"/>
                <a:gd name="connsiteX0" fmla="*/ 0 w 912442"/>
                <a:gd name="connsiteY0" fmla="*/ 191164 h 409637"/>
                <a:gd name="connsiteX1" fmla="*/ 221484 w 912442"/>
                <a:gd name="connsiteY1" fmla="*/ 191164 h 409637"/>
                <a:gd name="connsiteX2" fmla="*/ 317072 w 912442"/>
                <a:gd name="connsiteY2" fmla="*/ 27309 h 409637"/>
                <a:gd name="connsiteX3" fmla="*/ 426316 w 912442"/>
                <a:gd name="connsiteY3" fmla="*/ 395982 h 409637"/>
                <a:gd name="connsiteX4" fmla="*/ 562870 w 912442"/>
                <a:gd name="connsiteY4" fmla="*/ 0 h 409637"/>
                <a:gd name="connsiteX5" fmla="*/ 672113 w 912442"/>
                <a:gd name="connsiteY5" fmla="*/ 409637 h 409637"/>
                <a:gd name="connsiteX6" fmla="*/ 767701 w 912442"/>
                <a:gd name="connsiteY6" fmla="*/ 191164 h 409637"/>
                <a:gd name="connsiteX7" fmla="*/ 912442 w 912442"/>
                <a:gd name="connsiteY7" fmla="*/ 195055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2442" h="409637">
                  <a:moveTo>
                    <a:pt x="0" y="191164"/>
                  </a:moveTo>
                  <a:lnTo>
                    <a:pt x="221484" y="191164"/>
                  </a:lnTo>
                  <a:lnTo>
                    <a:pt x="317072" y="27309"/>
                  </a:lnTo>
                  <a:lnTo>
                    <a:pt x="426316" y="395982"/>
                  </a:lnTo>
                  <a:lnTo>
                    <a:pt x="562870" y="0"/>
                  </a:lnTo>
                  <a:lnTo>
                    <a:pt x="672113" y="409637"/>
                  </a:lnTo>
                  <a:lnTo>
                    <a:pt x="767701" y="191164"/>
                  </a:lnTo>
                  <a:lnTo>
                    <a:pt x="912442" y="19505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543847" y="3474304"/>
              <a:ext cx="1242642" cy="190215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2642" h="409637">
                  <a:moveTo>
                    <a:pt x="0" y="191164"/>
                  </a:moveTo>
                  <a:lnTo>
                    <a:pt x="382351" y="191164"/>
                  </a:lnTo>
                  <a:lnTo>
                    <a:pt x="477939" y="27309"/>
                  </a:lnTo>
                  <a:lnTo>
                    <a:pt x="587183" y="395982"/>
                  </a:lnTo>
                  <a:lnTo>
                    <a:pt x="723737" y="0"/>
                  </a:lnTo>
                  <a:lnTo>
                    <a:pt x="832980" y="409637"/>
                  </a:lnTo>
                  <a:lnTo>
                    <a:pt x="928568" y="191164"/>
                  </a:lnTo>
                  <a:lnTo>
                    <a:pt x="1242642" y="204818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rot="19647071">
              <a:off x="4125115" y="3101637"/>
              <a:ext cx="911722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104576"/>
                <a:gd name="connsiteY0" fmla="*/ 195758 h 409637"/>
                <a:gd name="connsiteX1" fmla="*/ 244285 w 1104576"/>
                <a:gd name="connsiteY1" fmla="*/ 191164 h 409637"/>
                <a:gd name="connsiteX2" fmla="*/ 339873 w 1104576"/>
                <a:gd name="connsiteY2" fmla="*/ 27309 h 409637"/>
                <a:gd name="connsiteX3" fmla="*/ 449117 w 1104576"/>
                <a:gd name="connsiteY3" fmla="*/ 395982 h 409637"/>
                <a:gd name="connsiteX4" fmla="*/ 585671 w 1104576"/>
                <a:gd name="connsiteY4" fmla="*/ 0 h 409637"/>
                <a:gd name="connsiteX5" fmla="*/ 694914 w 1104576"/>
                <a:gd name="connsiteY5" fmla="*/ 409637 h 409637"/>
                <a:gd name="connsiteX6" fmla="*/ 790502 w 1104576"/>
                <a:gd name="connsiteY6" fmla="*/ 191164 h 409637"/>
                <a:gd name="connsiteX7" fmla="*/ 1104576 w 1104576"/>
                <a:gd name="connsiteY7" fmla="*/ 204818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4576" h="409637">
                  <a:moveTo>
                    <a:pt x="0" y="195758"/>
                  </a:moveTo>
                  <a:lnTo>
                    <a:pt x="244285" y="191164"/>
                  </a:lnTo>
                  <a:lnTo>
                    <a:pt x="339873" y="27309"/>
                  </a:lnTo>
                  <a:lnTo>
                    <a:pt x="449117" y="395982"/>
                  </a:lnTo>
                  <a:lnTo>
                    <a:pt x="585671" y="0"/>
                  </a:lnTo>
                  <a:lnTo>
                    <a:pt x="694914" y="409637"/>
                  </a:lnTo>
                  <a:lnTo>
                    <a:pt x="790502" y="191164"/>
                  </a:lnTo>
                  <a:lnTo>
                    <a:pt x="1104576" y="204818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9332900">
              <a:off x="2393594" y="3071658"/>
              <a:ext cx="711918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029241"/>
                <a:gd name="connsiteY0" fmla="*/ 191164 h 409637"/>
                <a:gd name="connsiteX1" fmla="*/ 382351 w 1029241"/>
                <a:gd name="connsiteY1" fmla="*/ 191164 h 409637"/>
                <a:gd name="connsiteX2" fmla="*/ 477939 w 1029241"/>
                <a:gd name="connsiteY2" fmla="*/ 27309 h 409637"/>
                <a:gd name="connsiteX3" fmla="*/ 587183 w 1029241"/>
                <a:gd name="connsiteY3" fmla="*/ 395982 h 409637"/>
                <a:gd name="connsiteX4" fmla="*/ 723737 w 1029241"/>
                <a:gd name="connsiteY4" fmla="*/ 0 h 409637"/>
                <a:gd name="connsiteX5" fmla="*/ 832980 w 1029241"/>
                <a:gd name="connsiteY5" fmla="*/ 409637 h 409637"/>
                <a:gd name="connsiteX6" fmla="*/ 928568 w 1029241"/>
                <a:gd name="connsiteY6" fmla="*/ 191164 h 409637"/>
                <a:gd name="connsiteX7" fmla="*/ 1029241 w 1029241"/>
                <a:gd name="connsiteY7" fmla="*/ 219014 h 409637"/>
                <a:gd name="connsiteX0" fmla="*/ 0 w 1029241"/>
                <a:gd name="connsiteY0" fmla="*/ 191164 h 409637"/>
                <a:gd name="connsiteX1" fmla="*/ 382351 w 1029241"/>
                <a:gd name="connsiteY1" fmla="*/ 191164 h 409637"/>
                <a:gd name="connsiteX2" fmla="*/ 477939 w 1029241"/>
                <a:gd name="connsiteY2" fmla="*/ 27309 h 409637"/>
                <a:gd name="connsiteX3" fmla="*/ 587183 w 1029241"/>
                <a:gd name="connsiteY3" fmla="*/ 395982 h 409637"/>
                <a:gd name="connsiteX4" fmla="*/ 723737 w 1029241"/>
                <a:gd name="connsiteY4" fmla="*/ 0 h 409637"/>
                <a:gd name="connsiteX5" fmla="*/ 832980 w 1029241"/>
                <a:gd name="connsiteY5" fmla="*/ 409637 h 409637"/>
                <a:gd name="connsiteX6" fmla="*/ 928568 w 1029241"/>
                <a:gd name="connsiteY6" fmla="*/ 191164 h 409637"/>
                <a:gd name="connsiteX7" fmla="*/ 1029241 w 1029241"/>
                <a:gd name="connsiteY7" fmla="*/ 219014 h 409637"/>
                <a:gd name="connsiteX0" fmla="*/ 0 w 1060438"/>
                <a:gd name="connsiteY0" fmla="*/ 191164 h 409637"/>
                <a:gd name="connsiteX1" fmla="*/ 382351 w 1060438"/>
                <a:gd name="connsiteY1" fmla="*/ 191164 h 409637"/>
                <a:gd name="connsiteX2" fmla="*/ 477939 w 1060438"/>
                <a:gd name="connsiteY2" fmla="*/ 27309 h 409637"/>
                <a:gd name="connsiteX3" fmla="*/ 587183 w 1060438"/>
                <a:gd name="connsiteY3" fmla="*/ 395982 h 409637"/>
                <a:gd name="connsiteX4" fmla="*/ 723737 w 1060438"/>
                <a:gd name="connsiteY4" fmla="*/ 0 h 409637"/>
                <a:gd name="connsiteX5" fmla="*/ 832980 w 1060438"/>
                <a:gd name="connsiteY5" fmla="*/ 409637 h 409637"/>
                <a:gd name="connsiteX6" fmla="*/ 928568 w 1060438"/>
                <a:gd name="connsiteY6" fmla="*/ 191164 h 409637"/>
                <a:gd name="connsiteX7" fmla="*/ 1029241 w 1060438"/>
                <a:gd name="connsiteY7" fmla="*/ 219014 h 409637"/>
                <a:gd name="connsiteX0" fmla="*/ 0 w 862508"/>
                <a:gd name="connsiteY0" fmla="*/ 197706 h 409637"/>
                <a:gd name="connsiteX1" fmla="*/ 184421 w 862508"/>
                <a:gd name="connsiteY1" fmla="*/ 191164 h 409637"/>
                <a:gd name="connsiteX2" fmla="*/ 280009 w 862508"/>
                <a:gd name="connsiteY2" fmla="*/ 27309 h 409637"/>
                <a:gd name="connsiteX3" fmla="*/ 389253 w 862508"/>
                <a:gd name="connsiteY3" fmla="*/ 395982 h 409637"/>
                <a:gd name="connsiteX4" fmla="*/ 525807 w 862508"/>
                <a:gd name="connsiteY4" fmla="*/ 0 h 409637"/>
                <a:gd name="connsiteX5" fmla="*/ 635050 w 862508"/>
                <a:gd name="connsiteY5" fmla="*/ 409637 h 409637"/>
                <a:gd name="connsiteX6" fmla="*/ 730638 w 862508"/>
                <a:gd name="connsiteY6" fmla="*/ 191164 h 409637"/>
                <a:gd name="connsiteX7" fmla="*/ 831311 w 862508"/>
                <a:gd name="connsiteY7" fmla="*/ 219014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2508" h="409637">
                  <a:moveTo>
                    <a:pt x="0" y="197706"/>
                  </a:moveTo>
                  <a:lnTo>
                    <a:pt x="184421" y="191164"/>
                  </a:lnTo>
                  <a:lnTo>
                    <a:pt x="280009" y="27309"/>
                  </a:lnTo>
                  <a:lnTo>
                    <a:pt x="389253" y="395982"/>
                  </a:lnTo>
                  <a:lnTo>
                    <a:pt x="525807" y="0"/>
                  </a:lnTo>
                  <a:lnTo>
                    <a:pt x="635050" y="409637"/>
                  </a:lnTo>
                  <a:lnTo>
                    <a:pt x="730638" y="191164"/>
                  </a:lnTo>
                  <a:cubicBezTo>
                    <a:pt x="764196" y="200447"/>
                    <a:pt x="862508" y="216742"/>
                    <a:pt x="831311" y="219014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891202">
              <a:off x="4129679" y="3771563"/>
              <a:ext cx="835434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137131"/>
                <a:gd name="connsiteY0" fmla="*/ 184066 h 409637"/>
                <a:gd name="connsiteX1" fmla="*/ 276840 w 1137131"/>
                <a:gd name="connsiteY1" fmla="*/ 191164 h 409637"/>
                <a:gd name="connsiteX2" fmla="*/ 372428 w 1137131"/>
                <a:gd name="connsiteY2" fmla="*/ 27309 h 409637"/>
                <a:gd name="connsiteX3" fmla="*/ 481672 w 1137131"/>
                <a:gd name="connsiteY3" fmla="*/ 395982 h 409637"/>
                <a:gd name="connsiteX4" fmla="*/ 618226 w 1137131"/>
                <a:gd name="connsiteY4" fmla="*/ 0 h 409637"/>
                <a:gd name="connsiteX5" fmla="*/ 727469 w 1137131"/>
                <a:gd name="connsiteY5" fmla="*/ 409637 h 409637"/>
                <a:gd name="connsiteX6" fmla="*/ 823057 w 1137131"/>
                <a:gd name="connsiteY6" fmla="*/ 191164 h 409637"/>
                <a:gd name="connsiteX7" fmla="*/ 1137131 w 1137131"/>
                <a:gd name="connsiteY7" fmla="*/ 204818 h 409637"/>
                <a:gd name="connsiteX0" fmla="*/ 0 w 1012151"/>
                <a:gd name="connsiteY0" fmla="*/ 184066 h 409637"/>
                <a:gd name="connsiteX1" fmla="*/ 276840 w 1012151"/>
                <a:gd name="connsiteY1" fmla="*/ 191164 h 409637"/>
                <a:gd name="connsiteX2" fmla="*/ 372428 w 1012151"/>
                <a:gd name="connsiteY2" fmla="*/ 27309 h 409637"/>
                <a:gd name="connsiteX3" fmla="*/ 481672 w 1012151"/>
                <a:gd name="connsiteY3" fmla="*/ 395982 h 409637"/>
                <a:gd name="connsiteX4" fmla="*/ 618226 w 1012151"/>
                <a:gd name="connsiteY4" fmla="*/ 0 h 409637"/>
                <a:gd name="connsiteX5" fmla="*/ 727469 w 1012151"/>
                <a:gd name="connsiteY5" fmla="*/ 409637 h 409637"/>
                <a:gd name="connsiteX6" fmla="*/ 823057 w 1012151"/>
                <a:gd name="connsiteY6" fmla="*/ 191164 h 409637"/>
                <a:gd name="connsiteX7" fmla="*/ 1012151 w 1012151"/>
                <a:gd name="connsiteY7" fmla="*/ 192969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2151" h="409637">
                  <a:moveTo>
                    <a:pt x="0" y="184066"/>
                  </a:moveTo>
                  <a:lnTo>
                    <a:pt x="276840" y="191164"/>
                  </a:lnTo>
                  <a:lnTo>
                    <a:pt x="372428" y="27309"/>
                  </a:lnTo>
                  <a:lnTo>
                    <a:pt x="481672" y="395982"/>
                  </a:lnTo>
                  <a:lnTo>
                    <a:pt x="618226" y="0"/>
                  </a:lnTo>
                  <a:lnTo>
                    <a:pt x="727469" y="409637"/>
                  </a:lnTo>
                  <a:lnTo>
                    <a:pt x="823057" y="191164"/>
                  </a:lnTo>
                  <a:lnTo>
                    <a:pt x="1012151" y="19296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891202">
              <a:off x="2399425" y="3770177"/>
              <a:ext cx="700953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032322"/>
                <a:gd name="connsiteY0" fmla="*/ 205843 h 409637"/>
                <a:gd name="connsiteX1" fmla="*/ 172031 w 1032322"/>
                <a:gd name="connsiteY1" fmla="*/ 191164 h 409637"/>
                <a:gd name="connsiteX2" fmla="*/ 267619 w 1032322"/>
                <a:gd name="connsiteY2" fmla="*/ 27309 h 409637"/>
                <a:gd name="connsiteX3" fmla="*/ 376863 w 1032322"/>
                <a:gd name="connsiteY3" fmla="*/ 395982 h 409637"/>
                <a:gd name="connsiteX4" fmla="*/ 513417 w 1032322"/>
                <a:gd name="connsiteY4" fmla="*/ 0 h 409637"/>
                <a:gd name="connsiteX5" fmla="*/ 622660 w 1032322"/>
                <a:gd name="connsiteY5" fmla="*/ 409637 h 409637"/>
                <a:gd name="connsiteX6" fmla="*/ 718248 w 1032322"/>
                <a:gd name="connsiteY6" fmla="*/ 191164 h 409637"/>
                <a:gd name="connsiteX7" fmla="*/ 1032322 w 1032322"/>
                <a:gd name="connsiteY7" fmla="*/ 204818 h 409637"/>
                <a:gd name="connsiteX0" fmla="*/ 0 w 849224"/>
                <a:gd name="connsiteY0" fmla="*/ 205843 h 409637"/>
                <a:gd name="connsiteX1" fmla="*/ 172031 w 849224"/>
                <a:gd name="connsiteY1" fmla="*/ 191164 h 409637"/>
                <a:gd name="connsiteX2" fmla="*/ 267619 w 849224"/>
                <a:gd name="connsiteY2" fmla="*/ 27309 h 409637"/>
                <a:gd name="connsiteX3" fmla="*/ 376863 w 849224"/>
                <a:gd name="connsiteY3" fmla="*/ 395982 h 409637"/>
                <a:gd name="connsiteX4" fmla="*/ 513417 w 849224"/>
                <a:gd name="connsiteY4" fmla="*/ 0 h 409637"/>
                <a:gd name="connsiteX5" fmla="*/ 622660 w 849224"/>
                <a:gd name="connsiteY5" fmla="*/ 409637 h 409637"/>
                <a:gd name="connsiteX6" fmla="*/ 718248 w 849224"/>
                <a:gd name="connsiteY6" fmla="*/ 191164 h 409637"/>
                <a:gd name="connsiteX7" fmla="*/ 849224 w 849224"/>
                <a:gd name="connsiteY7" fmla="*/ 182854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9224" h="409637">
                  <a:moveTo>
                    <a:pt x="0" y="205843"/>
                  </a:moveTo>
                  <a:lnTo>
                    <a:pt x="172031" y="191164"/>
                  </a:lnTo>
                  <a:lnTo>
                    <a:pt x="267619" y="27309"/>
                  </a:lnTo>
                  <a:lnTo>
                    <a:pt x="376863" y="395982"/>
                  </a:lnTo>
                  <a:lnTo>
                    <a:pt x="513417" y="0"/>
                  </a:lnTo>
                  <a:lnTo>
                    <a:pt x="622660" y="409637"/>
                  </a:lnTo>
                  <a:lnTo>
                    <a:pt x="718248" y="191164"/>
                  </a:lnTo>
                  <a:lnTo>
                    <a:pt x="849224" y="18285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 rot="19647071">
              <a:off x="3368078" y="3751980"/>
              <a:ext cx="559743" cy="216376"/>
            </a:xfrm>
            <a:custGeom>
              <a:avLst/>
              <a:gdLst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1242642"/>
                <a:gd name="connsiteY0" fmla="*/ 191164 h 409637"/>
                <a:gd name="connsiteX1" fmla="*/ 382351 w 1242642"/>
                <a:gd name="connsiteY1" fmla="*/ 191164 h 409637"/>
                <a:gd name="connsiteX2" fmla="*/ 477939 w 1242642"/>
                <a:gd name="connsiteY2" fmla="*/ 27309 h 409637"/>
                <a:gd name="connsiteX3" fmla="*/ 587183 w 1242642"/>
                <a:gd name="connsiteY3" fmla="*/ 395982 h 409637"/>
                <a:gd name="connsiteX4" fmla="*/ 723737 w 1242642"/>
                <a:gd name="connsiteY4" fmla="*/ 0 h 409637"/>
                <a:gd name="connsiteX5" fmla="*/ 832980 w 1242642"/>
                <a:gd name="connsiteY5" fmla="*/ 409637 h 409637"/>
                <a:gd name="connsiteX6" fmla="*/ 928568 w 1242642"/>
                <a:gd name="connsiteY6" fmla="*/ 191164 h 409637"/>
                <a:gd name="connsiteX7" fmla="*/ 1242642 w 1242642"/>
                <a:gd name="connsiteY7" fmla="*/ 204818 h 409637"/>
                <a:gd name="connsiteX0" fmla="*/ 0 w 944067"/>
                <a:gd name="connsiteY0" fmla="*/ 191164 h 409637"/>
                <a:gd name="connsiteX1" fmla="*/ 382351 w 944067"/>
                <a:gd name="connsiteY1" fmla="*/ 191164 h 409637"/>
                <a:gd name="connsiteX2" fmla="*/ 477939 w 944067"/>
                <a:gd name="connsiteY2" fmla="*/ 27309 h 409637"/>
                <a:gd name="connsiteX3" fmla="*/ 587183 w 944067"/>
                <a:gd name="connsiteY3" fmla="*/ 395982 h 409637"/>
                <a:gd name="connsiteX4" fmla="*/ 723737 w 944067"/>
                <a:gd name="connsiteY4" fmla="*/ 0 h 409637"/>
                <a:gd name="connsiteX5" fmla="*/ 832980 w 944067"/>
                <a:gd name="connsiteY5" fmla="*/ 409637 h 409637"/>
                <a:gd name="connsiteX6" fmla="*/ 928568 w 944067"/>
                <a:gd name="connsiteY6" fmla="*/ 191164 h 409637"/>
                <a:gd name="connsiteX7" fmla="*/ 944067 w 944067"/>
                <a:gd name="connsiteY7" fmla="*/ 220784 h 409637"/>
                <a:gd name="connsiteX0" fmla="*/ 0 w 678144"/>
                <a:gd name="connsiteY0" fmla="*/ 180664 h 409637"/>
                <a:gd name="connsiteX1" fmla="*/ 116428 w 678144"/>
                <a:gd name="connsiteY1" fmla="*/ 191164 h 409637"/>
                <a:gd name="connsiteX2" fmla="*/ 212016 w 678144"/>
                <a:gd name="connsiteY2" fmla="*/ 27309 h 409637"/>
                <a:gd name="connsiteX3" fmla="*/ 321260 w 678144"/>
                <a:gd name="connsiteY3" fmla="*/ 395982 h 409637"/>
                <a:gd name="connsiteX4" fmla="*/ 457814 w 678144"/>
                <a:gd name="connsiteY4" fmla="*/ 0 h 409637"/>
                <a:gd name="connsiteX5" fmla="*/ 567057 w 678144"/>
                <a:gd name="connsiteY5" fmla="*/ 409637 h 409637"/>
                <a:gd name="connsiteX6" fmla="*/ 662645 w 678144"/>
                <a:gd name="connsiteY6" fmla="*/ 191164 h 409637"/>
                <a:gd name="connsiteX7" fmla="*/ 678144 w 678144"/>
                <a:gd name="connsiteY7" fmla="*/ 220784 h 4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8144" h="409637">
                  <a:moveTo>
                    <a:pt x="0" y="180664"/>
                  </a:moveTo>
                  <a:lnTo>
                    <a:pt x="116428" y="191164"/>
                  </a:lnTo>
                  <a:lnTo>
                    <a:pt x="212016" y="27309"/>
                  </a:lnTo>
                  <a:lnTo>
                    <a:pt x="321260" y="395982"/>
                  </a:lnTo>
                  <a:lnTo>
                    <a:pt x="457814" y="0"/>
                  </a:lnTo>
                  <a:lnTo>
                    <a:pt x="567057" y="409637"/>
                  </a:lnTo>
                  <a:lnTo>
                    <a:pt x="662645" y="191164"/>
                  </a:lnTo>
                  <a:lnTo>
                    <a:pt x="678144" y="22078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2583655" y="5801752"/>
            <a:ext cx="609600" cy="1588"/>
          </a:xfrm>
          <a:prstGeom prst="line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59855" y="5954152"/>
            <a:ext cx="4572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9" idx="4"/>
          </p:cNvCxnSpPr>
          <p:nvPr/>
        </p:nvCxnSpPr>
        <p:spPr>
          <a:xfrm rot="16200000" flipV="1">
            <a:off x="2525944" y="5439238"/>
            <a:ext cx="713846" cy="1118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36055" y="6106552"/>
            <a:ext cx="3048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860255" y="3578097"/>
            <a:ext cx="473364" cy="588819"/>
          </a:xfrm>
          <a:custGeom>
            <a:avLst/>
            <a:gdLst>
              <a:gd name="connsiteX0" fmla="*/ 0 w 473364"/>
              <a:gd name="connsiteY0" fmla="*/ 588819 h 588819"/>
              <a:gd name="connsiteX1" fmla="*/ 473364 w 473364"/>
              <a:gd name="connsiteY1" fmla="*/ 588819 h 588819"/>
              <a:gd name="connsiteX2" fmla="*/ 473364 w 473364"/>
              <a:gd name="connsiteY2" fmla="*/ 0 h 58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364" h="588819">
                <a:moveTo>
                  <a:pt x="0" y="588819"/>
                </a:moveTo>
                <a:lnTo>
                  <a:pt x="473364" y="588819"/>
                </a:lnTo>
                <a:lnTo>
                  <a:pt x="473364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sz="280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6088855" y="3363351"/>
            <a:ext cx="533400" cy="45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46055" y="3159575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8163" y="5801751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0</a:t>
            </a:r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2999744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3374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Graphs as Resistor Networks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601553" y="979810"/>
            <a:ext cx="78309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Induced voltages minimize                                ,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subject to constraints.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75156" y="2199119"/>
            <a:ext cx="5789803" cy="4111497"/>
            <a:chOff x="2583655" y="2794461"/>
            <a:chExt cx="4038600" cy="2744789"/>
          </a:xfrm>
        </p:grpSpPr>
        <p:grpSp>
          <p:nvGrpSpPr>
            <p:cNvPr id="8" name="Group 33"/>
            <p:cNvGrpSpPr/>
            <p:nvPr/>
          </p:nvGrpSpPr>
          <p:grpSpPr>
            <a:xfrm>
              <a:off x="2670349" y="3398876"/>
              <a:ext cx="3189906" cy="1729739"/>
              <a:chOff x="2116267" y="2636162"/>
              <a:chExt cx="3189906" cy="172973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2987320" y="26361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892320" y="3954421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030667" y="39315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799017" y="3344823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116267" y="334482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892320" y="26361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3423796" y="4038720"/>
                <a:ext cx="1496642" cy="24111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382342"/>
                  <a:gd name="connsiteY0" fmla="*/ 191164 h 409637"/>
                  <a:gd name="connsiteX1" fmla="*/ 382351 w 1382342"/>
                  <a:gd name="connsiteY1" fmla="*/ 191164 h 409637"/>
                  <a:gd name="connsiteX2" fmla="*/ 477939 w 1382342"/>
                  <a:gd name="connsiteY2" fmla="*/ 27309 h 409637"/>
                  <a:gd name="connsiteX3" fmla="*/ 587183 w 1382342"/>
                  <a:gd name="connsiteY3" fmla="*/ 395982 h 409637"/>
                  <a:gd name="connsiteX4" fmla="*/ 723737 w 1382342"/>
                  <a:gd name="connsiteY4" fmla="*/ 0 h 409637"/>
                  <a:gd name="connsiteX5" fmla="*/ 832980 w 1382342"/>
                  <a:gd name="connsiteY5" fmla="*/ 409637 h 409637"/>
                  <a:gd name="connsiteX6" fmla="*/ 928568 w 1382342"/>
                  <a:gd name="connsiteY6" fmla="*/ 191164 h 409637"/>
                  <a:gd name="connsiteX7" fmla="*/ 1382342 w 1382342"/>
                  <a:gd name="connsiteY7" fmla="*/ 204819 h 409637"/>
                  <a:gd name="connsiteX0" fmla="*/ 0 w 1496642"/>
                  <a:gd name="connsiteY0" fmla="*/ 191164 h 409637"/>
                  <a:gd name="connsiteX1" fmla="*/ 496651 w 1496642"/>
                  <a:gd name="connsiteY1" fmla="*/ 191164 h 409637"/>
                  <a:gd name="connsiteX2" fmla="*/ 592239 w 1496642"/>
                  <a:gd name="connsiteY2" fmla="*/ 27309 h 409637"/>
                  <a:gd name="connsiteX3" fmla="*/ 701483 w 1496642"/>
                  <a:gd name="connsiteY3" fmla="*/ 395982 h 409637"/>
                  <a:gd name="connsiteX4" fmla="*/ 838037 w 1496642"/>
                  <a:gd name="connsiteY4" fmla="*/ 0 h 409637"/>
                  <a:gd name="connsiteX5" fmla="*/ 947280 w 1496642"/>
                  <a:gd name="connsiteY5" fmla="*/ 409637 h 409637"/>
                  <a:gd name="connsiteX6" fmla="*/ 1042868 w 1496642"/>
                  <a:gd name="connsiteY6" fmla="*/ 191164 h 409637"/>
                  <a:gd name="connsiteX7" fmla="*/ 1496642 w 1496642"/>
                  <a:gd name="connsiteY7" fmla="*/ 20481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6642" h="409637">
                    <a:moveTo>
                      <a:pt x="0" y="191164"/>
                    </a:moveTo>
                    <a:lnTo>
                      <a:pt x="496651" y="191164"/>
                    </a:lnTo>
                    <a:lnTo>
                      <a:pt x="592239" y="27309"/>
                    </a:lnTo>
                    <a:lnTo>
                      <a:pt x="701483" y="395982"/>
                    </a:lnTo>
                    <a:lnTo>
                      <a:pt x="838037" y="0"/>
                    </a:lnTo>
                    <a:lnTo>
                      <a:pt x="947280" y="409637"/>
                    </a:lnTo>
                    <a:lnTo>
                      <a:pt x="1042868" y="191164"/>
                    </a:lnTo>
                    <a:lnTo>
                      <a:pt x="1496642" y="20481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3398396" y="2717920"/>
                <a:ext cx="1496642" cy="24111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382342"/>
                  <a:gd name="connsiteY0" fmla="*/ 191164 h 409637"/>
                  <a:gd name="connsiteX1" fmla="*/ 382351 w 1382342"/>
                  <a:gd name="connsiteY1" fmla="*/ 191164 h 409637"/>
                  <a:gd name="connsiteX2" fmla="*/ 477939 w 1382342"/>
                  <a:gd name="connsiteY2" fmla="*/ 27309 h 409637"/>
                  <a:gd name="connsiteX3" fmla="*/ 587183 w 1382342"/>
                  <a:gd name="connsiteY3" fmla="*/ 395982 h 409637"/>
                  <a:gd name="connsiteX4" fmla="*/ 723737 w 1382342"/>
                  <a:gd name="connsiteY4" fmla="*/ 0 h 409637"/>
                  <a:gd name="connsiteX5" fmla="*/ 832980 w 1382342"/>
                  <a:gd name="connsiteY5" fmla="*/ 409637 h 409637"/>
                  <a:gd name="connsiteX6" fmla="*/ 928568 w 1382342"/>
                  <a:gd name="connsiteY6" fmla="*/ 191164 h 409637"/>
                  <a:gd name="connsiteX7" fmla="*/ 1382342 w 1382342"/>
                  <a:gd name="connsiteY7" fmla="*/ 204819 h 409637"/>
                  <a:gd name="connsiteX0" fmla="*/ 0 w 1496642"/>
                  <a:gd name="connsiteY0" fmla="*/ 191164 h 409637"/>
                  <a:gd name="connsiteX1" fmla="*/ 496651 w 1496642"/>
                  <a:gd name="connsiteY1" fmla="*/ 191164 h 409637"/>
                  <a:gd name="connsiteX2" fmla="*/ 592239 w 1496642"/>
                  <a:gd name="connsiteY2" fmla="*/ 27309 h 409637"/>
                  <a:gd name="connsiteX3" fmla="*/ 701483 w 1496642"/>
                  <a:gd name="connsiteY3" fmla="*/ 395982 h 409637"/>
                  <a:gd name="connsiteX4" fmla="*/ 838037 w 1496642"/>
                  <a:gd name="connsiteY4" fmla="*/ 0 h 409637"/>
                  <a:gd name="connsiteX5" fmla="*/ 947280 w 1496642"/>
                  <a:gd name="connsiteY5" fmla="*/ 409637 h 409637"/>
                  <a:gd name="connsiteX6" fmla="*/ 1042868 w 1496642"/>
                  <a:gd name="connsiteY6" fmla="*/ 191164 h 409637"/>
                  <a:gd name="connsiteX7" fmla="*/ 1496642 w 1496642"/>
                  <a:gd name="connsiteY7" fmla="*/ 20481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6642" h="409637">
                    <a:moveTo>
                      <a:pt x="0" y="191164"/>
                    </a:moveTo>
                    <a:lnTo>
                      <a:pt x="496651" y="191164"/>
                    </a:lnTo>
                    <a:lnTo>
                      <a:pt x="592239" y="27309"/>
                    </a:lnTo>
                    <a:lnTo>
                      <a:pt x="701483" y="395982"/>
                    </a:lnTo>
                    <a:lnTo>
                      <a:pt x="838037" y="0"/>
                    </a:lnTo>
                    <a:lnTo>
                      <a:pt x="947280" y="409637"/>
                    </a:lnTo>
                    <a:lnTo>
                      <a:pt x="1042868" y="191164"/>
                    </a:lnTo>
                    <a:lnTo>
                      <a:pt x="1496642" y="20481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>
                <a:off x="4645303" y="3413859"/>
                <a:ext cx="912442" cy="177602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73309"/>
                  <a:gd name="connsiteY0" fmla="*/ 191164 h 409637"/>
                  <a:gd name="connsiteX1" fmla="*/ 382351 w 1073309"/>
                  <a:gd name="connsiteY1" fmla="*/ 191164 h 409637"/>
                  <a:gd name="connsiteX2" fmla="*/ 477939 w 1073309"/>
                  <a:gd name="connsiteY2" fmla="*/ 27309 h 409637"/>
                  <a:gd name="connsiteX3" fmla="*/ 587183 w 1073309"/>
                  <a:gd name="connsiteY3" fmla="*/ 395982 h 409637"/>
                  <a:gd name="connsiteX4" fmla="*/ 723737 w 1073309"/>
                  <a:gd name="connsiteY4" fmla="*/ 0 h 409637"/>
                  <a:gd name="connsiteX5" fmla="*/ 832980 w 1073309"/>
                  <a:gd name="connsiteY5" fmla="*/ 409637 h 409637"/>
                  <a:gd name="connsiteX6" fmla="*/ 928568 w 1073309"/>
                  <a:gd name="connsiteY6" fmla="*/ 191164 h 409637"/>
                  <a:gd name="connsiteX7" fmla="*/ 1073309 w 1073309"/>
                  <a:gd name="connsiteY7" fmla="*/ 195055 h 409637"/>
                  <a:gd name="connsiteX0" fmla="*/ 0 w 912442"/>
                  <a:gd name="connsiteY0" fmla="*/ 191164 h 409637"/>
                  <a:gd name="connsiteX1" fmla="*/ 221484 w 912442"/>
                  <a:gd name="connsiteY1" fmla="*/ 191164 h 409637"/>
                  <a:gd name="connsiteX2" fmla="*/ 317072 w 912442"/>
                  <a:gd name="connsiteY2" fmla="*/ 27309 h 409637"/>
                  <a:gd name="connsiteX3" fmla="*/ 426316 w 912442"/>
                  <a:gd name="connsiteY3" fmla="*/ 395982 h 409637"/>
                  <a:gd name="connsiteX4" fmla="*/ 562870 w 912442"/>
                  <a:gd name="connsiteY4" fmla="*/ 0 h 409637"/>
                  <a:gd name="connsiteX5" fmla="*/ 672113 w 912442"/>
                  <a:gd name="connsiteY5" fmla="*/ 409637 h 409637"/>
                  <a:gd name="connsiteX6" fmla="*/ 767701 w 912442"/>
                  <a:gd name="connsiteY6" fmla="*/ 191164 h 409637"/>
                  <a:gd name="connsiteX7" fmla="*/ 912442 w 912442"/>
                  <a:gd name="connsiteY7" fmla="*/ 195055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442" h="409637">
                    <a:moveTo>
                      <a:pt x="0" y="191164"/>
                    </a:moveTo>
                    <a:lnTo>
                      <a:pt x="221484" y="191164"/>
                    </a:lnTo>
                    <a:lnTo>
                      <a:pt x="317072" y="27309"/>
                    </a:lnTo>
                    <a:lnTo>
                      <a:pt x="426316" y="395982"/>
                    </a:lnTo>
                    <a:lnTo>
                      <a:pt x="562870" y="0"/>
                    </a:lnTo>
                    <a:lnTo>
                      <a:pt x="672113" y="409637"/>
                    </a:lnTo>
                    <a:lnTo>
                      <a:pt x="767701" y="191164"/>
                    </a:lnTo>
                    <a:lnTo>
                      <a:pt x="912442" y="19505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543847" y="3474304"/>
                <a:ext cx="1242642" cy="190215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2642" h="409637">
                    <a:moveTo>
                      <a:pt x="0" y="191164"/>
                    </a:moveTo>
                    <a:lnTo>
                      <a:pt x="382351" y="191164"/>
                    </a:lnTo>
                    <a:lnTo>
                      <a:pt x="477939" y="27309"/>
                    </a:lnTo>
                    <a:lnTo>
                      <a:pt x="587183" y="395982"/>
                    </a:lnTo>
                    <a:lnTo>
                      <a:pt x="723737" y="0"/>
                    </a:lnTo>
                    <a:lnTo>
                      <a:pt x="832980" y="409637"/>
                    </a:lnTo>
                    <a:lnTo>
                      <a:pt x="928568" y="191164"/>
                    </a:lnTo>
                    <a:lnTo>
                      <a:pt x="1242642" y="204818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9647071">
                <a:off x="4125115" y="3101637"/>
                <a:ext cx="911722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104576"/>
                  <a:gd name="connsiteY0" fmla="*/ 195758 h 409637"/>
                  <a:gd name="connsiteX1" fmla="*/ 244285 w 1104576"/>
                  <a:gd name="connsiteY1" fmla="*/ 191164 h 409637"/>
                  <a:gd name="connsiteX2" fmla="*/ 339873 w 1104576"/>
                  <a:gd name="connsiteY2" fmla="*/ 27309 h 409637"/>
                  <a:gd name="connsiteX3" fmla="*/ 449117 w 1104576"/>
                  <a:gd name="connsiteY3" fmla="*/ 395982 h 409637"/>
                  <a:gd name="connsiteX4" fmla="*/ 585671 w 1104576"/>
                  <a:gd name="connsiteY4" fmla="*/ 0 h 409637"/>
                  <a:gd name="connsiteX5" fmla="*/ 694914 w 1104576"/>
                  <a:gd name="connsiteY5" fmla="*/ 409637 h 409637"/>
                  <a:gd name="connsiteX6" fmla="*/ 790502 w 1104576"/>
                  <a:gd name="connsiteY6" fmla="*/ 191164 h 409637"/>
                  <a:gd name="connsiteX7" fmla="*/ 1104576 w 1104576"/>
                  <a:gd name="connsiteY7" fmla="*/ 204818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4576" h="409637">
                    <a:moveTo>
                      <a:pt x="0" y="195758"/>
                    </a:moveTo>
                    <a:lnTo>
                      <a:pt x="244285" y="191164"/>
                    </a:lnTo>
                    <a:lnTo>
                      <a:pt x="339873" y="27309"/>
                    </a:lnTo>
                    <a:lnTo>
                      <a:pt x="449117" y="395982"/>
                    </a:lnTo>
                    <a:lnTo>
                      <a:pt x="585671" y="0"/>
                    </a:lnTo>
                    <a:lnTo>
                      <a:pt x="694914" y="409637"/>
                    </a:lnTo>
                    <a:lnTo>
                      <a:pt x="790502" y="191164"/>
                    </a:lnTo>
                    <a:lnTo>
                      <a:pt x="1104576" y="204818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9332900">
                <a:off x="2393594" y="3071658"/>
                <a:ext cx="711918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29241"/>
                  <a:gd name="connsiteY0" fmla="*/ 191164 h 409637"/>
                  <a:gd name="connsiteX1" fmla="*/ 382351 w 1029241"/>
                  <a:gd name="connsiteY1" fmla="*/ 191164 h 409637"/>
                  <a:gd name="connsiteX2" fmla="*/ 477939 w 1029241"/>
                  <a:gd name="connsiteY2" fmla="*/ 27309 h 409637"/>
                  <a:gd name="connsiteX3" fmla="*/ 587183 w 1029241"/>
                  <a:gd name="connsiteY3" fmla="*/ 395982 h 409637"/>
                  <a:gd name="connsiteX4" fmla="*/ 723737 w 1029241"/>
                  <a:gd name="connsiteY4" fmla="*/ 0 h 409637"/>
                  <a:gd name="connsiteX5" fmla="*/ 832980 w 1029241"/>
                  <a:gd name="connsiteY5" fmla="*/ 409637 h 409637"/>
                  <a:gd name="connsiteX6" fmla="*/ 928568 w 1029241"/>
                  <a:gd name="connsiteY6" fmla="*/ 191164 h 409637"/>
                  <a:gd name="connsiteX7" fmla="*/ 1029241 w 1029241"/>
                  <a:gd name="connsiteY7" fmla="*/ 219014 h 409637"/>
                  <a:gd name="connsiteX0" fmla="*/ 0 w 1029241"/>
                  <a:gd name="connsiteY0" fmla="*/ 191164 h 409637"/>
                  <a:gd name="connsiteX1" fmla="*/ 382351 w 1029241"/>
                  <a:gd name="connsiteY1" fmla="*/ 191164 h 409637"/>
                  <a:gd name="connsiteX2" fmla="*/ 477939 w 1029241"/>
                  <a:gd name="connsiteY2" fmla="*/ 27309 h 409637"/>
                  <a:gd name="connsiteX3" fmla="*/ 587183 w 1029241"/>
                  <a:gd name="connsiteY3" fmla="*/ 395982 h 409637"/>
                  <a:gd name="connsiteX4" fmla="*/ 723737 w 1029241"/>
                  <a:gd name="connsiteY4" fmla="*/ 0 h 409637"/>
                  <a:gd name="connsiteX5" fmla="*/ 832980 w 1029241"/>
                  <a:gd name="connsiteY5" fmla="*/ 409637 h 409637"/>
                  <a:gd name="connsiteX6" fmla="*/ 928568 w 1029241"/>
                  <a:gd name="connsiteY6" fmla="*/ 191164 h 409637"/>
                  <a:gd name="connsiteX7" fmla="*/ 1029241 w 1029241"/>
                  <a:gd name="connsiteY7" fmla="*/ 219014 h 409637"/>
                  <a:gd name="connsiteX0" fmla="*/ 0 w 1060438"/>
                  <a:gd name="connsiteY0" fmla="*/ 191164 h 409637"/>
                  <a:gd name="connsiteX1" fmla="*/ 382351 w 1060438"/>
                  <a:gd name="connsiteY1" fmla="*/ 191164 h 409637"/>
                  <a:gd name="connsiteX2" fmla="*/ 477939 w 1060438"/>
                  <a:gd name="connsiteY2" fmla="*/ 27309 h 409637"/>
                  <a:gd name="connsiteX3" fmla="*/ 587183 w 1060438"/>
                  <a:gd name="connsiteY3" fmla="*/ 395982 h 409637"/>
                  <a:gd name="connsiteX4" fmla="*/ 723737 w 1060438"/>
                  <a:gd name="connsiteY4" fmla="*/ 0 h 409637"/>
                  <a:gd name="connsiteX5" fmla="*/ 832980 w 1060438"/>
                  <a:gd name="connsiteY5" fmla="*/ 409637 h 409637"/>
                  <a:gd name="connsiteX6" fmla="*/ 928568 w 1060438"/>
                  <a:gd name="connsiteY6" fmla="*/ 191164 h 409637"/>
                  <a:gd name="connsiteX7" fmla="*/ 1029241 w 1060438"/>
                  <a:gd name="connsiteY7" fmla="*/ 219014 h 409637"/>
                  <a:gd name="connsiteX0" fmla="*/ 0 w 862508"/>
                  <a:gd name="connsiteY0" fmla="*/ 197706 h 409637"/>
                  <a:gd name="connsiteX1" fmla="*/ 184421 w 862508"/>
                  <a:gd name="connsiteY1" fmla="*/ 191164 h 409637"/>
                  <a:gd name="connsiteX2" fmla="*/ 280009 w 862508"/>
                  <a:gd name="connsiteY2" fmla="*/ 27309 h 409637"/>
                  <a:gd name="connsiteX3" fmla="*/ 389253 w 862508"/>
                  <a:gd name="connsiteY3" fmla="*/ 395982 h 409637"/>
                  <a:gd name="connsiteX4" fmla="*/ 525807 w 862508"/>
                  <a:gd name="connsiteY4" fmla="*/ 0 h 409637"/>
                  <a:gd name="connsiteX5" fmla="*/ 635050 w 862508"/>
                  <a:gd name="connsiteY5" fmla="*/ 409637 h 409637"/>
                  <a:gd name="connsiteX6" fmla="*/ 730638 w 862508"/>
                  <a:gd name="connsiteY6" fmla="*/ 191164 h 409637"/>
                  <a:gd name="connsiteX7" fmla="*/ 831311 w 862508"/>
                  <a:gd name="connsiteY7" fmla="*/ 21901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2508" h="409637">
                    <a:moveTo>
                      <a:pt x="0" y="197706"/>
                    </a:moveTo>
                    <a:lnTo>
                      <a:pt x="184421" y="191164"/>
                    </a:lnTo>
                    <a:lnTo>
                      <a:pt x="280009" y="27309"/>
                    </a:lnTo>
                    <a:lnTo>
                      <a:pt x="389253" y="395982"/>
                    </a:lnTo>
                    <a:lnTo>
                      <a:pt x="525807" y="0"/>
                    </a:lnTo>
                    <a:lnTo>
                      <a:pt x="635050" y="409637"/>
                    </a:lnTo>
                    <a:lnTo>
                      <a:pt x="730638" y="191164"/>
                    </a:lnTo>
                    <a:cubicBezTo>
                      <a:pt x="764196" y="200447"/>
                      <a:pt x="862508" y="216742"/>
                      <a:pt x="831311" y="219014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891202">
                <a:off x="4129679" y="3771563"/>
                <a:ext cx="835434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137131"/>
                  <a:gd name="connsiteY0" fmla="*/ 184066 h 409637"/>
                  <a:gd name="connsiteX1" fmla="*/ 276840 w 1137131"/>
                  <a:gd name="connsiteY1" fmla="*/ 191164 h 409637"/>
                  <a:gd name="connsiteX2" fmla="*/ 372428 w 1137131"/>
                  <a:gd name="connsiteY2" fmla="*/ 27309 h 409637"/>
                  <a:gd name="connsiteX3" fmla="*/ 481672 w 1137131"/>
                  <a:gd name="connsiteY3" fmla="*/ 395982 h 409637"/>
                  <a:gd name="connsiteX4" fmla="*/ 618226 w 1137131"/>
                  <a:gd name="connsiteY4" fmla="*/ 0 h 409637"/>
                  <a:gd name="connsiteX5" fmla="*/ 727469 w 1137131"/>
                  <a:gd name="connsiteY5" fmla="*/ 409637 h 409637"/>
                  <a:gd name="connsiteX6" fmla="*/ 823057 w 1137131"/>
                  <a:gd name="connsiteY6" fmla="*/ 191164 h 409637"/>
                  <a:gd name="connsiteX7" fmla="*/ 1137131 w 1137131"/>
                  <a:gd name="connsiteY7" fmla="*/ 204818 h 409637"/>
                  <a:gd name="connsiteX0" fmla="*/ 0 w 1012151"/>
                  <a:gd name="connsiteY0" fmla="*/ 184066 h 409637"/>
                  <a:gd name="connsiteX1" fmla="*/ 276840 w 1012151"/>
                  <a:gd name="connsiteY1" fmla="*/ 191164 h 409637"/>
                  <a:gd name="connsiteX2" fmla="*/ 372428 w 1012151"/>
                  <a:gd name="connsiteY2" fmla="*/ 27309 h 409637"/>
                  <a:gd name="connsiteX3" fmla="*/ 481672 w 1012151"/>
                  <a:gd name="connsiteY3" fmla="*/ 395982 h 409637"/>
                  <a:gd name="connsiteX4" fmla="*/ 618226 w 1012151"/>
                  <a:gd name="connsiteY4" fmla="*/ 0 h 409637"/>
                  <a:gd name="connsiteX5" fmla="*/ 727469 w 1012151"/>
                  <a:gd name="connsiteY5" fmla="*/ 409637 h 409637"/>
                  <a:gd name="connsiteX6" fmla="*/ 823057 w 1012151"/>
                  <a:gd name="connsiteY6" fmla="*/ 191164 h 409637"/>
                  <a:gd name="connsiteX7" fmla="*/ 1012151 w 1012151"/>
                  <a:gd name="connsiteY7" fmla="*/ 19296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151" h="409637">
                    <a:moveTo>
                      <a:pt x="0" y="184066"/>
                    </a:moveTo>
                    <a:lnTo>
                      <a:pt x="276840" y="191164"/>
                    </a:lnTo>
                    <a:lnTo>
                      <a:pt x="372428" y="27309"/>
                    </a:lnTo>
                    <a:lnTo>
                      <a:pt x="481672" y="395982"/>
                    </a:lnTo>
                    <a:lnTo>
                      <a:pt x="618226" y="0"/>
                    </a:lnTo>
                    <a:lnTo>
                      <a:pt x="727469" y="409637"/>
                    </a:lnTo>
                    <a:lnTo>
                      <a:pt x="823057" y="191164"/>
                    </a:lnTo>
                    <a:lnTo>
                      <a:pt x="1012151" y="19296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891202">
                <a:off x="2399425" y="3770177"/>
                <a:ext cx="700953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32322"/>
                  <a:gd name="connsiteY0" fmla="*/ 205843 h 409637"/>
                  <a:gd name="connsiteX1" fmla="*/ 172031 w 1032322"/>
                  <a:gd name="connsiteY1" fmla="*/ 191164 h 409637"/>
                  <a:gd name="connsiteX2" fmla="*/ 267619 w 1032322"/>
                  <a:gd name="connsiteY2" fmla="*/ 27309 h 409637"/>
                  <a:gd name="connsiteX3" fmla="*/ 376863 w 1032322"/>
                  <a:gd name="connsiteY3" fmla="*/ 395982 h 409637"/>
                  <a:gd name="connsiteX4" fmla="*/ 513417 w 1032322"/>
                  <a:gd name="connsiteY4" fmla="*/ 0 h 409637"/>
                  <a:gd name="connsiteX5" fmla="*/ 622660 w 1032322"/>
                  <a:gd name="connsiteY5" fmla="*/ 409637 h 409637"/>
                  <a:gd name="connsiteX6" fmla="*/ 718248 w 1032322"/>
                  <a:gd name="connsiteY6" fmla="*/ 191164 h 409637"/>
                  <a:gd name="connsiteX7" fmla="*/ 1032322 w 1032322"/>
                  <a:gd name="connsiteY7" fmla="*/ 204818 h 409637"/>
                  <a:gd name="connsiteX0" fmla="*/ 0 w 849224"/>
                  <a:gd name="connsiteY0" fmla="*/ 205843 h 409637"/>
                  <a:gd name="connsiteX1" fmla="*/ 172031 w 849224"/>
                  <a:gd name="connsiteY1" fmla="*/ 191164 h 409637"/>
                  <a:gd name="connsiteX2" fmla="*/ 267619 w 849224"/>
                  <a:gd name="connsiteY2" fmla="*/ 27309 h 409637"/>
                  <a:gd name="connsiteX3" fmla="*/ 376863 w 849224"/>
                  <a:gd name="connsiteY3" fmla="*/ 395982 h 409637"/>
                  <a:gd name="connsiteX4" fmla="*/ 513417 w 849224"/>
                  <a:gd name="connsiteY4" fmla="*/ 0 h 409637"/>
                  <a:gd name="connsiteX5" fmla="*/ 622660 w 849224"/>
                  <a:gd name="connsiteY5" fmla="*/ 409637 h 409637"/>
                  <a:gd name="connsiteX6" fmla="*/ 718248 w 849224"/>
                  <a:gd name="connsiteY6" fmla="*/ 191164 h 409637"/>
                  <a:gd name="connsiteX7" fmla="*/ 849224 w 849224"/>
                  <a:gd name="connsiteY7" fmla="*/ 18285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224" h="409637">
                    <a:moveTo>
                      <a:pt x="0" y="205843"/>
                    </a:moveTo>
                    <a:lnTo>
                      <a:pt x="172031" y="191164"/>
                    </a:lnTo>
                    <a:lnTo>
                      <a:pt x="267619" y="27309"/>
                    </a:lnTo>
                    <a:lnTo>
                      <a:pt x="376863" y="395982"/>
                    </a:lnTo>
                    <a:lnTo>
                      <a:pt x="513417" y="0"/>
                    </a:lnTo>
                    <a:lnTo>
                      <a:pt x="622660" y="409637"/>
                    </a:lnTo>
                    <a:lnTo>
                      <a:pt x="718248" y="191164"/>
                    </a:lnTo>
                    <a:lnTo>
                      <a:pt x="849224" y="182854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9647071">
                <a:off x="3368078" y="3751980"/>
                <a:ext cx="559743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944067"/>
                  <a:gd name="connsiteY0" fmla="*/ 191164 h 409637"/>
                  <a:gd name="connsiteX1" fmla="*/ 382351 w 944067"/>
                  <a:gd name="connsiteY1" fmla="*/ 191164 h 409637"/>
                  <a:gd name="connsiteX2" fmla="*/ 477939 w 944067"/>
                  <a:gd name="connsiteY2" fmla="*/ 27309 h 409637"/>
                  <a:gd name="connsiteX3" fmla="*/ 587183 w 944067"/>
                  <a:gd name="connsiteY3" fmla="*/ 395982 h 409637"/>
                  <a:gd name="connsiteX4" fmla="*/ 723737 w 944067"/>
                  <a:gd name="connsiteY4" fmla="*/ 0 h 409637"/>
                  <a:gd name="connsiteX5" fmla="*/ 832980 w 944067"/>
                  <a:gd name="connsiteY5" fmla="*/ 409637 h 409637"/>
                  <a:gd name="connsiteX6" fmla="*/ 928568 w 944067"/>
                  <a:gd name="connsiteY6" fmla="*/ 191164 h 409637"/>
                  <a:gd name="connsiteX7" fmla="*/ 944067 w 944067"/>
                  <a:gd name="connsiteY7" fmla="*/ 220784 h 409637"/>
                  <a:gd name="connsiteX0" fmla="*/ 0 w 678144"/>
                  <a:gd name="connsiteY0" fmla="*/ 180664 h 409637"/>
                  <a:gd name="connsiteX1" fmla="*/ 116428 w 678144"/>
                  <a:gd name="connsiteY1" fmla="*/ 191164 h 409637"/>
                  <a:gd name="connsiteX2" fmla="*/ 212016 w 678144"/>
                  <a:gd name="connsiteY2" fmla="*/ 27309 h 409637"/>
                  <a:gd name="connsiteX3" fmla="*/ 321260 w 678144"/>
                  <a:gd name="connsiteY3" fmla="*/ 395982 h 409637"/>
                  <a:gd name="connsiteX4" fmla="*/ 457814 w 678144"/>
                  <a:gd name="connsiteY4" fmla="*/ 0 h 409637"/>
                  <a:gd name="connsiteX5" fmla="*/ 567057 w 678144"/>
                  <a:gd name="connsiteY5" fmla="*/ 409637 h 409637"/>
                  <a:gd name="connsiteX6" fmla="*/ 662645 w 678144"/>
                  <a:gd name="connsiteY6" fmla="*/ 191164 h 409637"/>
                  <a:gd name="connsiteX7" fmla="*/ 678144 w 678144"/>
                  <a:gd name="connsiteY7" fmla="*/ 22078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8144" h="409637">
                    <a:moveTo>
                      <a:pt x="0" y="180664"/>
                    </a:moveTo>
                    <a:lnTo>
                      <a:pt x="116428" y="191164"/>
                    </a:lnTo>
                    <a:lnTo>
                      <a:pt x="212016" y="27309"/>
                    </a:lnTo>
                    <a:lnTo>
                      <a:pt x="321260" y="395982"/>
                    </a:lnTo>
                    <a:lnTo>
                      <a:pt x="457814" y="0"/>
                    </a:lnTo>
                    <a:lnTo>
                      <a:pt x="567057" y="409637"/>
                    </a:lnTo>
                    <a:lnTo>
                      <a:pt x="662645" y="191164"/>
                    </a:lnTo>
                    <a:lnTo>
                      <a:pt x="678144" y="220784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2583655" y="5232862"/>
              <a:ext cx="609600" cy="1588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659855" y="5385262"/>
              <a:ext cx="4572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9" idx="4"/>
            </p:cNvCxnSpPr>
            <p:nvPr/>
          </p:nvCxnSpPr>
          <p:spPr>
            <a:xfrm rot="16200000" flipV="1">
              <a:off x="2525944" y="4870348"/>
              <a:ext cx="713846" cy="1118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736055" y="5537662"/>
              <a:ext cx="3048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5860255" y="3009207"/>
              <a:ext cx="473364" cy="588819"/>
            </a:xfrm>
            <a:custGeom>
              <a:avLst/>
              <a:gdLst>
                <a:gd name="connsiteX0" fmla="*/ 0 w 473364"/>
                <a:gd name="connsiteY0" fmla="*/ 588819 h 588819"/>
                <a:gd name="connsiteX1" fmla="*/ 473364 w 473364"/>
                <a:gd name="connsiteY1" fmla="*/ 588819 h 588819"/>
                <a:gd name="connsiteX2" fmla="*/ 473364 w 473364"/>
                <a:gd name="connsiteY2" fmla="*/ 0 h 58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364" h="588819">
                  <a:moveTo>
                    <a:pt x="0" y="588819"/>
                  </a:moveTo>
                  <a:lnTo>
                    <a:pt x="473364" y="588819"/>
                  </a:lnTo>
                  <a:lnTo>
                    <a:pt x="473364" y="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6088855" y="2794461"/>
              <a:ext cx="533400" cy="457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273607" y="2008582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2090" y="5828210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0</a:t>
            </a:r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V</a:t>
            </a: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98" y="1041344"/>
            <a:ext cx="3009336" cy="8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5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75156" y="2199119"/>
            <a:ext cx="5789803" cy="4111497"/>
            <a:chOff x="2583655" y="2794461"/>
            <a:chExt cx="4038600" cy="2744789"/>
          </a:xfrm>
        </p:grpSpPr>
        <p:grpSp>
          <p:nvGrpSpPr>
            <p:cNvPr id="8" name="Group 33"/>
            <p:cNvGrpSpPr/>
            <p:nvPr/>
          </p:nvGrpSpPr>
          <p:grpSpPr>
            <a:xfrm>
              <a:off x="2670349" y="3398876"/>
              <a:ext cx="3189906" cy="1729739"/>
              <a:chOff x="2116267" y="2636162"/>
              <a:chExt cx="3189906" cy="172973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2987320" y="26361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892320" y="3954421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030667" y="39315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799017" y="3344823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116267" y="334482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892320" y="2636162"/>
                <a:ext cx="413853" cy="411480"/>
              </a:xfrm>
              <a:prstGeom prst="ellipse">
                <a:avLst/>
              </a:prstGeom>
              <a:gradFill flip="none" rotWithShape="1">
                <a:gsLst>
                  <a:gs pos="94000">
                    <a:srgbClr val="660066"/>
                  </a:gs>
                  <a:gs pos="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3423796" y="4038720"/>
                <a:ext cx="1496642" cy="24111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382342"/>
                  <a:gd name="connsiteY0" fmla="*/ 191164 h 409637"/>
                  <a:gd name="connsiteX1" fmla="*/ 382351 w 1382342"/>
                  <a:gd name="connsiteY1" fmla="*/ 191164 h 409637"/>
                  <a:gd name="connsiteX2" fmla="*/ 477939 w 1382342"/>
                  <a:gd name="connsiteY2" fmla="*/ 27309 h 409637"/>
                  <a:gd name="connsiteX3" fmla="*/ 587183 w 1382342"/>
                  <a:gd name="connsiteY3" fmla="*/ 395982 h 409637"/>
                  <a:gd name="connsiteX4" fmla="*/ 723737 w 1382342"/>
                  <a:gd name="connsiteY4" fmla="*/ 0 h 409637"/>
                  <a:gd name="connsiteX5" fmla="*/ 832980 w 1382342"/>
                  <a:gd name="connsiteY5" fmla="*/ 409637 h 409637"/>
                  <a:gd name="connsiteX6" fmla="*/ 928568 w 1382342"/>
                  <a:gd name="connsiteY6" fmla="*/ 191164 h 409637"/>
                  <a:gd name="connsiteX7" fmla="*/ 1382342 w 1382342"/>
                  <a:gd name="connsiteY7" fmla="*/ 204819 h 409637"/>
                  <a:gd name="connsiteX0" fmla="*/ 0 w 1496642"/>
                  <a:gd name="connsiteY0" fmla="*/ 191164 h 409637"/>
                  <a:gd name="connsiteX1" fmla="*/ 496651 w 1496642"/>
                  <a:gd name="connsiteY1" fmla="*/ 191164 h 409637"/>
                  <a:gd name="connsiteX2" fmla="*/ 592239 w 1496642"/>
                  <a:gd name="connsiteY2" fmla="*/ 27309 h 409637"/>
                  <a:gd name="connsiteX3" fmla="*/ 701483 w 1496642"/>
                  <a:gd name="connsiteY3" fmla="*/ 395982 h 409637"/>
                  <a:gd name="connsiteX4" fmla="*/ 838037 w 1496642"/>
                  <a:gd name="connsiteY4" fmla="*/ 0 h 409637"/>
                  <a:gd name="connsiteX5" fmla="*/ 947280 w 1496642"/>
                  <a:gd name="connsiteY5" fmla="*/ 409637 h 409637"/>
                  <a:gd name="connsiteX6" fmla="*/ 1042868 w 1496642"/>
                  <a:gd name="connsiteY6" fmla="*/ 191164 h 409637"/>
                  <a:gd name="connsiteX7" fmla="*/ 1496642 w 1496642"/>
                  <a:gd name="connsiteY7" fmla="*/ 20481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6642" h="409637">
                    <a:moveTo>
                      <a:pt x="0" y="191164"/>
                    </a:moveTo>
                    <a:lnTo>
                      <a:pt x="496651" y="191164"/>
                    </a:lnTo>
                    <a:lnTo>
                      <a:pt x="592239" y="27309"/>
                    </a:lnTo>
                    <a:lnTo>
                      <a:pt x="701483" y="395982"/>
                    </a:lnTo>
                    <a:lnTo>
                      <a:pt x="838037" y="0"/>
                    </a:lnTo>
                    <a:lnTo>
                      <a:pt x="947280" y="409637"/>
                    </a:lnTo>
                    <a:lnTo>
                      <a:pt x="1042868" y="191164"/>
                    </a:lnTo>
                    <a:lnTo>
                      <a:pt x="1496642" y="20481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3398396" y="2717920"/>
                <a:ext cx="1496642" cy="24111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382342"/>
                  <a:gd name="connsiteY0" fmla="*/ 191164 h 409637"/>
                  <a:gd name="connsiteX1" fmla="*/ 382351 w 1382342"/>
                  <a:gd name="connsiteY1" fmla="*/ 191164 h 409637"/>
                  <a:gd name="connsiteX2" fmla="*/ 477939 w 1382342"/>
                  <a:gd name="connsiteY2" fmla="*/ 27309 h 409637"/>
                  <a:gd name="connsiteX3" fmla="*/ 587183 w 1382342"/>
                  <a:gd name="connsiteY3" fmla="*/ 395982 h 409637"/>
                  <a:gd name="connsiteX4" fmla="*/ 723737 w 1382342"/>
                  <a:gd name="connsiteY4" fmla="*/ 0 h 409637"/>
                  <a:gd name="connsiteX5" fmla="*/ 832980 w 1382342"/>
                  <a:gd name="connsiteY5" fmla="*/ 409637 h 409637"/>
                  <a:gd name="connsiteX6" fmla="*/ 928568 w 1382342"/>
                  <a:gd name="connsiteY6" fmla="*/ 191164 h 409637"/>
                  <a:gd name="connsiteX7" fmla="*/ 1382342 w 1382342"/>
                  <a:gd name="connsiteY7" fmla="*/ 204819 h 409637"/>
                  <a:gd name="connsiteX0" fmla="*/ 0 w 1496642"/>
                  <a:gd name="connsiteY0" fmla="*/ 191164 h 409637"/>
                  <a:gd name="connsiteX1" fmla="*/ 496651 w 1496642"/>
                  <a:gd name="connsiteY1" fmla="*/ 191164 h 409637"/>
                  <a:gd name="connsiteX2" fmla="*/ 592239 w 1496642"/>
                  <a:gd name="connsiteY2" fmla="*/ 27309 h 409637"/>
                  <a:gd name="connsiteX3" fmla="*/ 701483 w 1496642"/>
                  <a:gd name="connsiteY3" fmla="*/ 395982 h 409637"/>
                  <a:gd name="connsiteX4" fmla="*/ 838037 w 1496642"/>
                  <a:gd name="connsiteY4" fmla="*/ 0 h 409637"/>
                  <a:gd name="connsiteX5" fmla="*/ 947280 w 1496642"/>
                  <a:gd name="connsiteY5" fmla="*/ 409637 h 409637"/>
                  <a:gd name="connsiteX6" fmla="*/ 1042868 w 1496642"/>
                  <a:gd name="connsiteY6" fmla="*/ 191164 h 409637"/>
                  <a:gd name="connsiteX7" fmla="*/ 1496642 w 1496642"/>
                  <a:gd name="connsiteY7" fmla="*/ 20481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6642" h="409637">
                    <a:moveTo>
                      <a:pt x="0" y="191164"/>
                    </a:moveTo>
                    <a:lnTo>
                      <a:pt x="496651" y="191164"/>
                    </a:lnTo>
                    <a:lnTo>
                      <a:pt x="592239" y="27309"/>
                    </a:lnTo>
                    <a:lnTo>
                      <a:pt x="701483" y="395982"/>
                    </a:lnTo>
                    <a:lnTo>
                      <a:pt x="838037" y="0"/>
                    </a:lnTo>
                    <a:lnTo>
                      <a:pt x="947280" y="409637"/>
                    </a:lnTo>
                    <a:lnTo>
                      <a:pt x="1042868" y="191164"/>
                    </a:lnTo>
                    <a:lnTo>
                      <a:pt x="1496642" y="20481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>
                <a:off x="4645303" y="3413859"/>
                <a:ext cx="912442" cy="177602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73309"/>
                  <a:gd name="connsiteY0" fmla="*/ 191164 h 409637"/>
                  <a:gd name="connsiteX1" fmla="*/ 382351 w 1073309"/>
                  <a:gd name="connsiteY1" fmla="*/ 191164 h 409637"/>
                  <a:gd name="connsiteX2" fmla="*/ 477939 w 1073309"/>
                  <a:gd name="connsiteY2" fmla="*/ 27309 h 409637"/>
                  <a:gd name="connsiteX3" fmla="*/ 587183 w 1073309"/>
                  <a:gd name="connsiteY3" fmla="*/ 395982 h 409637"/>
                  <a:gd name="connsiteX4" fmla="*/ 723737 w 1073309"/>
                  <a:gd name="connsiteY4" fmla="*/ 0 h 409637"/>
                  <a:gd name="connsiteX5" fmla="*/ 832980 w 1073309"/>
                  <a:gd name="connsiteY5" fmla="*/ 409637 h 409637"/>
                  <a:gd name="connsiteX6" fmla="*/ 928568 w 1073309"/>
                  <a:gd name="connsiteY6" fmla="*/ 191164 h 409637"/>
                  <a:gd name="connsiteX7" fmla="*/ 1073309 w 1073309"/>
                  <a:gd name="connsiteY7" fmla="*/ 195055 h 409637"/>
                  <a:gd name="connsiteX0" fmla="*/ 0 w 912442"/>
                  <a:gd name="connsiteY0" fmla="*/ 191164 h 409637"/>
                  <a:gd name="connsiteX1" fmla="*/ 221484 w 912442"/>
                  <a:gd name="connsiteY1" fmla="*/ 191164 h 409637"/>
                  <a:gd name="connsiteX2" fmla="*/ 317072 w 912442"/>
                  <a:gd name="connsiteY2" fmla="*/ 27309 h 409637"/>
                  <a:gd name="connsiteX3" fmla="*/ 426316 w 912442"/>
                  <a:gd name="connsiteY3" fmla="*/ 395982 h 409637"/>
                  <a:gd name="connsiteX4" fmla="*/ 562870 w 912442"/>
                  <a:gd name="connsiteY4" fmla="*/ 0 h 409637"/>
                  <a:gd name="connsiteX5" fmla="*/ 672113 w 912442"/>
                  <a:gd name="connsiteY5" fmla="*/ 409637 h 409637"/>
                  <a:gd name="connsiteX6" fmla="*/ 767701 w 912442"/>
                  <a:gd name="connsiteY6" fmla="*/ 191164 h 409637"/>
                  <a:gd name="connsiteX7" fmla="*/ 912442 w 912442"/>
                  <a:gd name="connsiteY7" fmla="*/ 195055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442" h="409637">
                    <a:moveTo>
                      <a:pt x="0" y="191164"/>
                    </a:moveTo>
                    <a:lnTo>
                      <a:pt x="221484" y="191164"/>
                    </a:lnTo>
                    <a:lnTo>
                      <a:pt x="317072" y="27309"/>
                    </a:lnTo>
                    <a:lnTo>
                      <a:pt x="426316" y="395982"/>
                    </a:lnTo>
                    <a:lnTo>
                      <a:pt x="562870" y="0"/>
                    </a:lnTo>
                    <a:lnTo>
                      <a:pt x="672113" y="409637"/>
                    </a:lnTo>
                    <a:lnTo>
                      <a:pt x="767701" y="191164"/>
                    </a:lnTo>
                    <a:lnTo>
                      <a:pt x="912442" y="19505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543847" y="3474304"/>
                <a:ext cx="1242642" cy="190215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2642" h="409637">
                    <a:moveTo>
                      <a:pt x="0" y="191164"/>
                    </a:moveTo>
                    <a:lnTo>
                      <a:pt x="382351" y="191164"/>
                    </a:lnTo>
                    <a:lnTo>
                      <a:pt x="477939" y="27309"/>
                    </a:lnTo>
                    <a:lnTo>
                      <a:pt x="587183" y="395982"/>
                    </a:lnTo>
                    <a:lnTo>
                      <a:pt x="723737" y="0"/>
                    </a:lnTo>
                    <a:lnTo>
                      <a:pt x="832980" y="409637"/>
                    </a:lnTo>
                    <a:lnTo>
                      <a:pt x="928568" y="191164"/>
                    </a:lnTo>
                    <a:lnTo>
                      <a:pt x="1242642" y="204818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9647071">
                <a:off x="4125115" y="3101637"/>
                <a:ext cx="911722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104576"/>
                  <a:gd name="connsiteY0" fmla="*/ 195758 h 409637"/>
                  <a:gd name="connsiteX1" fmla="*/ 244285 w 1104576"/>
                  <a:gd name="connsiteY1" fmla="*/ 191164 h 409637"/>
                  <a:gd name="connsiteX2" fmla="*/ 339873 w 1104576"/>
                  <a:gd name="connsiteY2" fmla="*/ 27309 h 409637"/>
                  <a:gd name="connsiteX3" fmla="*/ 449117 w 1104576"/>
                  <a:gd name="connsiteY3" fmla="*/ 395982 h 409637"/>
                  <a:gd name="connsiteX4" fmla="*/ 585671 w 1104576"/>
                  <a:gd name="connsiteY4" fmla="*/ 0 h 409637"/>
                  <a:gd name="connsiteX5" fmla="*/ 694914 w 1104576"/>
                  <a:gd name="connsiteY5" fmla="*/ 409637 h 409637"/>
                  <a:gd name="connsiteX6" fmla="*/ 790502 w 1104576"/>
                  <a:gd name="connsiteY6" fmla="*/ 191164 h 409637"/>
                  <a:gd name="connsiteX7" fmla="*/ 1104576 w 1104576"/>
                  <a:gd name="connsiteY7" fmla="*/ 204818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4576" h="409637">
                    <a:moveTo>
                      <a:pt x="0" y="195758"/>
                    </a:moveTo>
                    <a:lnTo>
                      <a:pt x="244285" y="191164"/>
                    </a:lnTo>
                    <a:lnTo>
                      <a:pt x="339873" y="27309"/>
                    </a:lnTo>
                    <a:lnTo>
                      <a:pt x="449117" y="395982"/>
                    </a:lnTo>
                    <a:lnTo>
                      <a:pt x="585671" y="0"/>
                    </a:lnTo>
                    <a:lnTo>
                      <a:pt x="694914" y="409637"/>
                    </a:lnTo>
                    <a:lnTo>
                      <a:pt x="790502" y="191164"/>
                    </a:lnTo>
                    <a:lnTo>
                      <a:pt x="1104576" y="204818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9332900">
                <a:off x="2393594" y="3071658"/>
                <a:ext cx="711918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29241"/>
                  <a:gd name="connsiteY0" fmla="*/ 191164 h 409637"/>
                  <a:gd name="connsiteX1" fmla="*/ 382351 w 1029241"/>
                  <a:gd name="connsiteY1" fmla="*/ 191164 h 409637"/>
                  <a:gd name="connsiteX2" fmla="*/ 477939 w 1029241"/>
                  <a:gd name="connsiteY2" fmla="*/ 27309 h 409637"/>
                  <a:gd name="connsiteX3" fmla="*/ 587183 w 1029241"/>
                  <a:gd name="connsiteY3" fmla="*/ 395982 h 409637"/>
                  <a:gd name="connsiteX4" fmla="*/ 723737 w 1029241"/>
                  <a:gd name="connsiteY4" fmla="*/ 0 h 409637"/>
                  <a:gd name="connsiteX5" fmla="*/ 832980 w 1029241"/>
                  <a:gd name="connsiteY5" fmla="*/ 409637 h 409637"/>
                  <a:gd name="connsiteX6" fmla="*/ 928568 w 1029241"/>
                  <a:gd name="connsiteY6" fmla="*/ 191164 h 409637"/>
                  <a:gd name="connsiteX7" fmla="*/ 1029241 w 1029241"/>
                  <a:gd name="connsiteY7" fmla="*/ 219014 h 409637"/>
                  <a:gd name="connsiteX0" fmla="*/ 0 w 1029241"/>
                  <a:gd name="connsiteY0" fmla="*/ 191164 h 409637"/>
                  <a:gd name="connsiteX1" fmla="*/ 382351 w 1029241"/>
                  <a:gd name="connsiteY1" fmla="*/ 191164 h 409637"/>
                  <a:gd name="connsiteX2" fmla="*/ 477939 w 1029241"/>
                  <a:gd name="connsiteY2" fmla="*/ 27309 h 409637"/>
                  <a:gd name="connsiteX3" fmla="*/ 587183 w 1029241"/>
                  <a:gd name="connsiteY3" fmla="*/ 395982 h 409637"/>
                  <a:gd name="connsiteX4" fmla="*/ 723737 w 1029241"/>
                  <a:gd name="connsiteY4" fmla="*/ 0 h 409637"/>
                  <a:gd name="connsiteX5" fmla="*/ 832980 w 1029241"/>
                  <a:gd name="connsiteY5" fmla="*/ 409637 h 409637"/>
                  <a:gd name="connsiteX6" fmla="*/ 928568 w 1029241"/>
                  <a:gd name="connsiteY6" fmla="*/ 191164 h 409637"/>
                  <a:gd name="connsiteX7" fmla="*/ 1029241 w 1029241"/>
                  <a:gd name="connsiteY7" fmla="*/ 219014 h 409637"/>
                  <a:gd name="connsiteX0" fmla="*/ 0 w 1060438"/>
                  <a:gd name="connsiteY0" fmla="*/ 191164 h 409637"/>
                  <a:gd name="connsiteX1" fmla="*/ 382351 w 1060438"/>
                  <a:gd name="connsiteY1" fmla="*/ 191164 h 409637"/>
                  <a:gd name="connsiteX2" fmla="*/ 477939 w 1060438"/>
                  <a:gd name="connsiteY2" fmla="*/ 27309 h 409637"/>
                  <a:gd name="connsiteX3" fmla="*/ 587183 w 1060438"/>
                  <a:gd name="connsiteY3" fmla="*/ 395982 h 409637"/>
                  <a:gd name="connsiteX4" fmla="*/ 723737 w 1060438"/>
                  <a:gd name="connsiteY4" fmla="*/ 0 h 409637"/>
                  <a:gd name="connsiteX5" fmla="*/ 832980 w 1060438"/>
                  <a:gd name="connsiteY5" fmla="*/ 409637 h 409637"/>
                  <a:gd name="connsiteX6" fmla="*/ 928568 w 1060438"/>
                  <a:gd name="connsiteY6" fmla="*/ 191164 h 409637"/>
                  <a:gd name="connsiteX7" fmla="*/ 1029241 w 1060438"/>
                  <a:gd name="connsiteY7" fmla="*/ 219014 h 409637"/>
                  <a:gd name="connsiteX0" fmla="*/ 0 w 862508"/>
                  <a:gd name="connsiteY0" fmla="*/ 197706 h 409637"/>
                  <a:gd name="connsiteX1" fmla="*/ 184421 w 862508"/>
                  <a:gd name="connsiteY1" fmla="*/ 191164 h 409637"/>
                  <a:gd name="connsiteX2" fmla="*/ 280009 w 862508"/>
                  <a:gd name="connsiteY2" fmla="*/ 27309 h 409637"/>
                  <a:gd name="connsiteX3" fmla="*/ 389253 w 862508"/>
                  <a:gd name="connsiteY3" fmla="*/ 395982 h 409637"/>
                  <a:gd name="connsiteX4" fmla="*/ 525807 w 862508"/>
                  <a:gd name="connsiteY4" fmla="*/ 0 h 409637"/>
                  <a:gd name="connsiteX5" fmla="*/ 635050 w 862508"/>
                  <a:gd name="connsiteY5" fmla="*/ 409637 h 409637"/>
                  <a:gd name="connsiteX6" fmla="*/ 730638 w 862508"/>
                  <a:gd name="connsiteY6" fmla="*/ 191164 h 409637"/>
                  <a:gd name="connsiteX7" fmla="*/ 831311 w 862508"/>
                  <a:gd name="connsiteY7" fmla="*/ 21901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2508" h="409637">
                    <a:moveTo>
                      <a:pt x="0" y="197706"/>
                    </a:moveTo>
                    <a:lnTo>
                      <a:pt x="184421" y="191164"/>
                    </a:lnTo>
                    <a:lnTo>
                      <a:pt x="280009" y="27309"/>
                    </a:lnTo>
                    <a:lnTo>
                      <a:pt x="389253" y="395982"/>
                    </a:lnTo>
                    <a:lnTo>
                      <a:pt x="525807" y="0"/>
                    </a:lnTo>
                    <a:lnTo>
                      <a:pt x="635050" y="409637"/>
                    </a:lnTo>
                    <a:lnTo>
                      <a:pt x="730638" y="191164"/>
                    </a:lnTo>
                    <a:cubicBezTo>
                      <a:pt x="764196" y="200447"/>
                      <a:pt x="862508" y="216742"/>
                      <a:pt x="831311" y="219014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891202">
                <a:off x="4129679" y="3771563"/>
                <a:ext cx="835434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137131"/>
                  <a:gd name="connsiteY0" fmla="*/ 184066 h 409637"/>
                  <a:gd name="connsiteX1" fmla="*/ 276840 w 1137131"/>
                  <a:gd name="connsiteY1" fmla="*/ 191164 h 409637"/>
                  <a:gd name="connsiteX2" fmla="*/ 372428 w 1137131"/>
                  <a:gd name="connsiteY2" fmla="*/ 27309 h 409637"/>
                  <a:gd name="connsiteX3" fmla="*/ 481672 w 1137131"/>
                  <a:gd name="connsiteY3" fmla="*/ 395982 h 409637"/>
                  <a:gd name="connsiteX4" fmla="*/ 618226 w 1137131"/>
                  <a:gd name="connsiteY4" fmla="*/ 0 h 409637"/>
                  <a:gd name="connsiteX5" fmla="*/ 727469 w 1137131"/>
                  <a:gd name="connsiteY5" fmla="*/ 409637 h 409637"/>
                  <a:gd name="connsiteX6" fmla="*/ 823057 w 1137131"/>
                  <a:gd name="connsiteY6" fmla="*/ 191164 h 409637"/>
                  <a:gd name="connsiteX7" fmla="*/ 1137131 w 1137131"/>
                  <a:gd name="connsiteY7" fmla="*/ 204818 h 409637"/>
                  <a:gd name="connsiteX0" fmla="*/ 0 w 1012151"/>
                  <a:gd name="connsiteY0" fmla="*/ 184066 h 409637"/>
                  <a:gd name="connsiteX1" fmla="*/ 276840 w 1012151"/>
                  <a:gd name="connsiteY1" fmla="*/ 191164 h 409637"/>
                  <a:gd name="connsiteX2" fmla="*/ 372428 w 1012151"/>
                  <a:gd name="connsiteY2" fmla="*/ 27309 h 409637"/>
                  <a:gd name="connsiteX3" fmla="*/ 481672 w 1012151"/>
                  <a:gd name="connsiteY3" fmla="*/ 395982 h 409637"/>
                  <a:gd name="connsiteX4" fmla="*/ 618226 w 1012151"/>
                  <a:gd name="connsiteY4" fmla="*/ 0 h 409637"/>
                  <a:gd name="connsiteX5" fmla="*/ 727469 w 1012151"/>
                  <a:gd name="connsiteY5" fmla="*/ 409637 h 409637"/>
                  <a:gd name="connsiteX6" fmla="*/ 823057 w 1012151"/>
                  <a:gd name="connsiteY6" fmla="*/ 191164 h 409637"/>
                  <a:gd name="connsiteX7" fmla="*/ 1012151 w 1012151"/>
                  <a:gd name="connsiteY7" fmla="*/ 192969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151" h="409637">
                    <a:moveTo>
                      <a:pt x="0" y="184066"/>
                    </a:moveTo>
                    <a:lnTo>
                      <a:pt x="276840" y="191164"/>
                    </a:lnTo>
                    <a:lnTo>
                      <a:pt x="372428" y="27309"/>
                    </a:lnTo>
                    <a:lnTo>
                      <a:pt x="481672" y="395982"/>
                    </a:lnTo>
                    <a:lnTo>
                      <a:pt x="618226" y="0"/>
                    </a:lnTo>
                    <a:lnTo>
                      <a:pt x="727469" y="409637"/>
                    </a:lnTo>
                    <a:lnTo>
                      <a:pt x="823057" y="191164"/>
                    </a:lnTo>
                    <a:lnTo>
                      <a:pt x="1012151" y="192969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891202">
                <a:off x="2399425" y="3770177"/>
                <a:ext cx="700953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032322"/>
                  <a:gd name="connsiteY0" fmla="*/ 205843 h 409637"/>
                  <a:gd name="connsiteX1" fmla="*/ 172031 w 1032322"/>
                  <a:gd name="connsiteY1" fmla="*/ 191164 h 409637"/>
                  <a:gd name="connsiteX2" fmla="*/ 267619 w 1032322"/>
                  <a:gd name="connsiteY2" fmla="*/ 27309 h 409637"/>
                  <a:gd name="connsiteX3" fmla="*/ 376863 w 1032322"/>
                  <a:gd name="connsiteY3" fmla="*/ 395982 h 409637"/>
                  <a:gd name="connsiteX4" fmla="*/ 513417 w 1032322"/>
                  <a:gd name="connsiteY4" fmla="*/ 0 h 409637"/>
                  <a:gd name="connsiteX5" fmla="*/ 622660 w 1032322"/>
                  <a:gd name="connsiteY5" fmla="*/ 409637 h 409637"/>
                  <a:gd name="connsiteX6" fmla="*/ 718248 w 1032322"/>
                  <a:gd name="connsiteY6" fmla="*/ 191164 h 409637"/>
                  <a:gd name="connsiteX7" fmla="*/ 1032322 w 1032322"/>
                  <a:gd name="connsiteY7" fmla="*/ 204818 h 409637"/>
                  <a:gd name="connsiteX0" fmla="*/ 0 w 849224"/>
                  <a:gd name="connsiteY0" fmla="*/ 205843 h 409637"/>
                  <a:gd name="connsiteX1" fmla="*/ 172031 w 849224"/>
                  <a:gd name="connsiteY1" fmla="*/ 191164 h 409637"/>
                  <a:gd name="connsiteX2" fmla="*/ 267619 w 849224"/>
                  <a:gd name="connsiteY2" fmla="*/ 27309 h 409637"/>
                  <a:gd name="connsiteX3" fmla="*/ 376863 w 849224"/>
                  <a:gd name="connsiteY3" fmla="*/ 395982 h 409637"/>
                  <a:gd name="connsiteX4" fmla="*/ 513417 w 849224"/>
                  <a:gd name="connsiteY4" fmla="*/ 0 h 409637"/>
                  <a:gd name="connsiteX5" fmla="*/ 622660 w 849224"/>
                  <a:gd name="connsiteY5" fmla="*/ 409637 h 409637"/>
                  <a:gd name="connsiteX6" fmla="*/ 718248 w 849224"/>
                  <a:gd name="connsiteY6" fmla="*/ 191164 h 409637"/>
                  <a:gd name="connsiteX7" fmla="*/ 849224 w 849224"/>
                  <a:gd name="connsiteY7" fmla="*/ 18285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224" h="409637">
                    <a:moveTo>
                      <a:pt x="0" y="205843"/>
                    </a:moveTo>
                    <a:lnTo>
                      <a:pt x="172031" y="191164"/>
                    </a:lnTo>
                    <a:lnTo>
                      <a:pt x="267619" y="27309"/>
                    </a:lnTo>
                    <a:lnTo>
                      <a:pt x="376863" y="395982"/>
                    </a:lnTo>
                    <a:lnTo>
                      <a:pt x="513417" y="0"/>
                    </a:lnTo>
                    <a:lnTo>
                      <a:pt x="622660" y="409637"/>
                    </a:lnTo>
                    <a:lnTo>
                      <a:pt x="718248" y="191164"/>
                    </a:lnTo>
                    <a:lnTo>
                      <a:pt x="849224" y="182854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9647071">
                <a:off x="3368078" y="3751980"/>
                <a:ext cx="559743" cy="216376"/>
              </a:xfrm>
              <a:custGeom>
                <a:avLst/>
                <a:gdLst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1242642"/>
                  <a:gd name="connsiteY0" fmla="*/ 191164 h 409637"/>
                  <a:gd name="connsiteX1" fmla="*/ 382351 w 1242642"/>
                  <a:gd name="connsiteY1" fmla="*/ 191164 h 409637"/>
                  <a:gd name="connsiteX2" fmla="*/ 477939 w 1242642"/>
                  <a:gd name="connsiteY2" fmla="*/ 27309 h 409637"/>
                  <a:gd name="connsiteX3" fmla="*/ 587183 w 1242642"/>
                  <a:gd name="connsiteY3" fmla="*/ 395982 h 409637"/>
                  <a:gd name="connsiteX4" fmla="*/ 723737 w 1242642"/>
                  <a:gd name="connsiteY4" fmla="*/ 0 h 409637"/>
                  <a:gd name="connsiteX5" fmla="*/ 832980 w 1242642"/>
                  <a:gd name="connsiteY5" fmla="*/ 409637 h 409637"/>
                  <a:gd name="connsiteX6" fmla="*/ 928568 w 1242642"/>
                  <a:gd name="connsiteY6" fmla="*/ 191164 h 409637"/>
                  <a:gd name="connsiteX7" fmla="*/ 1242642 w 1242642"/>
                  <a:gd name="connsiteY7" fmla="*/ 204818 h 409637"/>
                  <a:gd name="connsiteX0" fmla="*/ 0 w 944067"/>
                  <a:gd name="connsiteY0" fmla="*/ 191164 h 409637"/>
                  <a:gd name="connsiteX1" fmla="*/ 382351 w 944067"/>
                  <a:gd name="connsiteY1" fmla="*/ 191164 h 409637"/>
                  <a:gd name="connsiteX2" fmla="*/ 477939 w 944067"/>
                  <a:gd name="connsiteY2" fmla="*/ 27309 h 409637"/>
                  <a:gd name="connsiteX3" fmla="*/ 587183 w 944067"/>
                  <a:gd name="connsiteY3" fmla="*/ 395982 h 409637"/>
                  <a:gd name="connsiteX4" fmla="*/ 723737 w 944067"/>
                  <a:gd name="connsiteY4" fmla="*/ 0 h 409637"/>
                  <a:gd name="connsiteX5" fmla="*/ 832980 w 944067"/>
                  <a:gd name="connsiteY5" fmla="*/ 409637 h 409637"/>
                  <a:gd name="connsiteX6" fmla="*/ 928568 w 944067"/>
                  <a:gd name="connsiteY6" fmla="*/ 191164 h 409637"/>
                  <a:gd name="connsiteX7" fmla="*/ 944067 w 944067"/>
                  <a:gd name="connsiteY7" fmla="*/ 220784 h 409637"/>
                  <a:gd name="connsiteX0" fmla="*/ 0 w 678144"/>
                  <a:gd name="connsiteY0" fmla="*/ 180664 h 409637"/>
                  <a:gd name="connsiteX1" fmla="*/ 116428 w 678144"/>
                  <a:gd name="connsiteY1" fmla="*/ 191164 h 409637"/>
                  <a:gd name="connsiteX2" fmla="*/ 212016 w 678144"/>
                  <a:gd name="connsiteY2" fmla="*/ 27309 h 409637"/>
                  <a:gd name="connsiteX3" fmla="*/ 321260 w 678144"/>
                  <a:gd name="connsiteY3" fmla="*/ 395982 h 409637"/>
                  <a:gd name="connsiteX4" fmla="*/ 457814 w 678144"/>
                  <a:gd name="connsiteY4" fmla="*/ 0 h 409637"/>
                  <a:gd name="connsiteX5" fmla="*/ 567057 w 678144"/>
                  <a:gd name="connsiteY5" fmla="*/ 409637 h 409637"/>
                  <a:gd name="connsiteX6" fmla="*/ 662645 w 678144"/>
                  <a:gd name="connsiteY6" fmla="*/ 191164 h 409637"/>
                  <a:gd name="connsiteX7" fmla="*/ 678144 w 678144"/>
                  <a:gd name="connsiteY7" fmla="*/ 220784 h 4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8144" h="409637">
                    <a:moveTo>
                      <a:pt x="0" y="180664"/>
                    </a:moveTo>
                    <a:lnTo>
                      <a:pt x="116428" y="191164"/>
                    </a:lnTo>
                    <a:lnTo>
                      <a:pt x="212016" y="27309"/>
                    </a:lnTo>
                    <a:lnTo>
                      <a:pt x="321260" y="395982"/>
                    </a:lnTo>
                    <a:lnTo>
                      <a:pt x="457814" y="0"/>
                    </a:lnTo>
                    <a:lnTo>
                      <a:pt x="567057" y="409637"/>
                    </a:lnTo>
                    <a:lnTo>
                      <a:pt x="662645" y="191164"/>
                    </a:lnTo>
                    <a:lnTo>
                      <a:pt x="678144" y="220784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280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2583655" y="5232862"/>
              <a:ext cx="609600" cy="1588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659855" y="5385262"/>
              <a:ext cx="4572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9" idx="4"/>
            </p:cNvCxnSpPr>
            <p:nvPr/>
          </p:nvCxnSpPr>
          <p:spPr>
            <a:xfrm rot="16200000" flipV="1">
              <a:off x="2525944" y="4870348"/>
              <a:ext cx="713846" cy="1118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736055" y="5537662"/>
              <a:ext cx="3048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5860255" y="3009207"/>
              <a:ext cx="473364" cy="588819"/>
            </a:xfrm>
            <a:custGeom>
              <a:avLst/>
              <a:gdLst>
                <a:gd name="connsiteX0" fmla="*/ 0 w 473364"/>
                <a:gd name="connsiteY0" fmla="*/ 588819 h 588819"/>
                <a:gd name="connsiteX1" fmla="*/ 473364 w 473364"/>
                <a:gd name="connsiteY1" fmla="*/ 588819 h 588819"/>
                <a:gd name="connsiteX2" fmla="*/ 473364 w 473364"/>
                <a:gd name="connsiteY2" fmla="*/ 0 h 58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364" h="588819">
                  <a:moveTo>
                    <a:pt x="0" y="588819"/>
                  </a:moveTo>
                  <a:lnTo>
                    <a:pt x="473364" y="588819"/>
                  </a:lnTo>
                  <a:lnTo>
                    <a:pt x="473364" y="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6088855" y="2794461"/>
              <a:ext cx="533400" cy="457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282090" y="5828210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0</a:t>
            </a:r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92728" y="2791492"/>
            <a:ext cx="1281074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0.5V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60574" y="3808688"/>
            <a:ext cx="1281074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0.5V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33826" y="5537489"/>
            <a:ext cx="1839631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0.625V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41371" y="5616392"/>
            <a:ext cx="1839631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0.375V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3374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Graphs as Resistor Networks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601553" y="979810"/>
            <a:ext cx="78309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Induced voltages minimize                                ,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subject to constraints.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73607" y="2008582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1V</a:t>
            </a: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98" y="1041344"/>
            <a:ext cx="3009336" cy="8215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583599" y="3798315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0V</a:t>
            </a:r>
            <a:endParaRPr lang="en-US" sz="2800" dirty="0" smtClean="0">
              <a:solidFill>
                <a:srgbClr val="3366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19547" y="2615994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73900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104090" y="65236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From Applied to Pure Mathematics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4098" name="Rectangle 2"/>
          <p:cNvSpPr>
            <a:spLocks/>
          </p:cNvSpPr>
          <p:nvPr/>
        </p:nvSpPr>
        <p:spPr bwMode="auto">
          <a:xfrm>
            <a:off x="610536" y="1194486"/>
            <a:ext cx="8070543" cy="3031599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Algebraic and Spectral Graph Theory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  <a:p>
            <a:pPr algn="l"/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Sparsification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: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 a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pproximating graphs by graphs with fewer edges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The 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Kadison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-Singer problem</a:t>
            </a:r>
          </a:p>
        </p:txBody>
      </p:sp>
    </p:spTree>
    <p:extLst>
      <p:ext uri="{BB962C8B-B14F-4D97-AF65-F5344CB8AC3E}">
        <p14:creationId xmlns:p14="http://schemas.microsoft.com/office/powerpoint/2010/main" val="3386055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3348198" y="3104489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79237" y="5079146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410341" y="5044905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11860" y="4166012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99442" y="4166011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79237" y="3104489"/>
            <a:ext cx="593306" cy="616368"/>
          </a:xfrm>
          <a:prstGeom prst="ellipse">
            <a:avLst/>
          </a:prstGeom>
          <a:gradFill flip="none" rotWithShape="1">
            <a:gsLst>
              <a:gs pos="94000">
                <a:srgbClr val="660066"/>
              </a:gs>
              <a:gs pos="3000">
                <a:srgbClr val="E700E7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75156" y="5851669"/>
            <a:ext cx="873933" cy="2379"/>
          </a:xfrm>
          <a:prstGeom prst="line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84398" y="6079953"/>
            <a:ext cx="655449" cy="23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9" idx="4"/>
          </p:cNvCxnSpPr>
          <p:nvPr/>
        </p:nvCxnSpPr>
        <p:spPr>
          <a:xfrm rot="16200000" flipV="1">
            <a:off x="1869466" y="5309008"/>
            <a:ext cx="1069290" cy="1602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93639" y="6308237"/>
            <a:ext cx="436966" cy="23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6672543" y="2520793"/>
            <a:ext cx="678622" cy="882009"/>
          </a:xfrm>
          <a:custGeom>
            <a:avLst/>
            <a:gdLst>
              <a:gd name="connsiteX0" fmla="*/ 0 w 473364"/>
              <a:gd name="connsiteY0" fmla="*/ 588819 h 588819"/>
              <a:gd name="connsiteX1" fmla="*/ 473364 w 473364"/>
              <a:gd name="connsiteY1" fmla="*/ 588819 h 588819"/>
              <a:gd name="connsiteX2" fmla="*/ 473364 w 473364"/>
              <a:gd name="connsiteY2" fmla="*/ 0 h 58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364" h="588819">
                <a:moveTo>
                  <a:pt x="0" y="588819"/>
                </a:moveTo>
                <a:lnTo>
                  <a:pt x="473364" y="588819"/>
                </a:lnTo>
                <a:lnTo>
                  <a:pt x="473364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sz="280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7000268" y="2199119"/>
            <a:ext cx="764691" cy="68485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73607" y="2008582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2090" y="5828210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0</a:t>
            </a:r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92728" y="2791492"/>
            <a:ext cx="1281074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0.5V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60574" y="3808688"/>
            <a:ext cx="1281074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0.5V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33826" y="5537489"/>
            <a:ext cx="1839631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0.625V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41371" y="5616392"/>
            <a:ext cx="1839631" cy="82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0.375V</a:t>
            </a:r>
          </a:p>
        </p:txBody>
      </p:sp>
      <p:cxnSp>
        <p:nvCxnSpPr>
          <p:cNvPr id="4" name="Straight Connector 3"/>
          <p:cNvCxnSpPr>
            <a:stCxn id="15" idx="6"/>
            <a:endCxn id="20" idx="2"/>
          </p:cNvCxnSpPr>
          <p:nvPr/>
        </p:nvCxnSpPr>
        <p:spPr>
          <a:xfrm>
            <a:off x="3941504" y="3412673"/>
            <a:ext cx="21377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6" idx="2"/>
          </p:cNvCxnSpPr>
          <p:nvPr/>
        </p:nvCxnSpPr>
        <p:spPr>
          <a:xfrm>
            <a:off x="4014535" y="5364327"/>
            <a:ext cx="2064702" cy="2300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9" idx="6"/>
          </p:cNvCxnSpPr>
          <p:nvPr/>
        </p:nvCxnSpPr>
        <p:spPr>
          <a:xfrm flipV="1">
            <a:off x="2692748" y="4445214"/>
            <a:ext cx="1804843" cy="2898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9" idx="7"/>
            <a:endCxn id="15" idx="3"/>
          </p:cNvCxnSpPr>
          <p:nvPr/>
        </p:nvCxnSpPr>
        <p:spPr>
          <a:xfrm flipV="1">
            <a:off x="2605860" y="3630592"/>
            <a:ext cx="829226" cy="6256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9" idx="5"/>
          </p:cNvCxnSpPr>
          <p:nvPr/>
        </p:nvCxnSpPr>
        <p:spPr>
          <a:xfrm>
            <a:off x="2605860" y="4692114"/>
            <a:ext cx="793790" cy="5468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16" idx="1"/>
          </p:cNvCxnSpPr>
          <p:nvPr/>
        </p:nvCxnSpPr>
        <p:spPr>
          <a:xfrm>
            <a:off x="5059968" y="4593148"/>
            <a:ext cx="1106157" cy="57626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0" idx="4"/>
            <a:endCxn id="16" idx="0"/>
          </p:cNvCxnSpPr>
          <p:nvPr/>
        </p:nvCxnSpPr>
        <p:spPr>
          <a:xfrm>
            <a:off x="6375890" y="3720857"/>
            <a:ext cx="0" cy="1358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0" idx="3"/>
          </p:cNvCxnSpPr>
          <p:nvPr/>
        </p:nvCxnSpPr>
        <p:spPr>
          <a:xfrm flipV="1">
            <a:off x="5000263" y="3630592"/>
            <a:ext cx="1165862" cy="62940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18" idx="3"/>
          </p:cNvCxnSpPr>
          <p:nvPr/>
        </p:nvCxnSpPr>
        <p:spPr>
          <a:xfrm flipV="1">
            <a:off x="3975353" y="4692115"/>
            <a:ext cx="623395" cy="4743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79" y="3076734"/>
            <a:ext cx="711200" cy="3556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68" y="4062609"/>
            <a:ext cx="711200" cy="3556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3041">
            <a:off x="5140996" y="3665717"/>
            <a:ext cx="711200" cy="3556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3451">
            <a:off x="2561494" y="3626027"/>
            <a:ext cx="711200" cy="355600"/>
          </a:xfrm>
          <a:prstGeom prst="rect">
            <a:avLst/>
          </a:prstGeom>
        </p:spPr>
      </p:pic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844">
            <a:off x="2704346" y="4724090"/>
            <a:ext cx="837458" cy="29311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1509">
            <a:off x="3881771" y="4886951"/>
            <a:ext cx="889486" cy="31132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50" y="5431638"/>
            <a:ext cx="863600" cy="3556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00">
            <a:off x="5253162" y="4591806"/>
            <a:ext cx="1016000" cy="3556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1" y="3996460"/>
            <a:ext cx="1016000" cy="355600"/>
          </a:xfrm>
          <a:prstGeom prst="rect">
            <a:avLst/>
          </a:prstGeom>
        </p:spPr>
      </p:pic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3374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Graphs as Resistor Networks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601553" y="979810"/>
            <a:ext cx="78309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Induced voltages minimize                                ,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subject to constraints.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73607" y="2008582"/>
            <a:ext cx="6254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1V</a:t>
            </a: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098" y="1041344"/>
            <a:ext cx="3009336" cy="82159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583599" y="3798315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0V</a:t>
            </a:r>
            <a:endParaRPr lang="en-US" sz="2800" dirty="0" smtClean="0">
              <a:solidFill>
                <a:srgbClr val="3366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19547" y="2615994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1</a:t>
            </a:r>
            <a:r>
              <a:rPr lang="en-US" sz="28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277138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23374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Graphs as Resistor Networks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601553" y="979810"/>
            <a:ext cx="78309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Induced voltages minimize                                ,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subject to constraints.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98" y="1041344"/>
            <a:ext cx="3009336" cy="82159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69990" y="2971801"/>
            <a:ext cx="5494052" cy="3767980"/>
            <a:chOff x="1282090" y="2008582"/>
            <a:chExt cx="6759056" cy="4435546"/>
          </a:xfrm>
        </p:grpSpPr>
        <p:sp>
          <p:nvSpPr>
            <p:cNvPr id="15" name="Oval 14"/>
            <p:cNvSpPr/>
            <p:nvPr/>
          </p:nvSpPr>
          <p:spPr>
            <a:xfrm>
              <a:off x="3348198" y="3104489"/>
              <a:ext cx="593306" cy="616368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079237" y="5079146"/>
              <a:ext cx="593306" cy="616368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410341" y="5044905"/>
              <a:ext cx="593306" cy="616368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511860" y="4166012"/>
              <a:ext cx="593306" cy="616368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099442" y="4166011"/>
              <a:ext cx="593306" cy="616368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079237" y="3104489"/>
              <a:ext cx="593306" cy="616368"/>
            </a:xfrm>
            <a:prstGeom prst="ellipse">
              <a:avLst/>
            </a:prstGeom>
            <a:gradFill flip="none" rotWithShape="1">
              <a:gsLst>
                <a:gs pos="94000">
                  <a:srgbClr val="660066"/>
                </a:gs>
                <a:gs pos="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75156" y="5851669"/>
              <a:ext cx="873933" cy="2379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84398" y="6079953"/>
              <a:ext cx="655449" cy="2379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9" idx="4"/>
            </p:cNvCxnSpPr>
            <p:nvPr/>
          </p:nvCxnSpPr>
          <p:spPr>
            <a:xfrm rot="16200000" flipV="1">
              <a:off x="1869466" y="5309008"/>
              <a:ext cx="1069290" cy="16029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93639" y="6308237"/>
              <a:ext cx="436966" cy="2379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6672543" y="2520793"/>
              <a:ext cx="678622" cy="882009"/>
            </a:xfrm>
            <a:custGeom>
              <a:avLst/>
              <a:gdLst>
                <a:gd name="connsiteX0" fmla="*/ 0 w 473364"/>
                <a:gd name="connsiteY0" fmla="*/ 588819 h 588819"/>
                <a:gd name="connsiteX1" fmla="*/ 473364 w 473364"/>
                <a:gd name="connsiteY1" fmla="*/ 588819 h 588819"/>
                <a:gd name="connsiteX2" fmla="*/ 473364 w 473364"/>
                <a:gd name="connsiteY2" fmla="*/ 0 h 58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364" h="588819">
                  <a:moveTo>
                    <a:pt x="0" y="588819"/>
                  </a:moveTo>
                  <a:lnTo>
                    <a:pt x="473364" y="588819"/>
                  </a:lnTo>
                  <a:lnTo>
                    <a:pt x="473364" y="0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US" sz="240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7000268" y="2199119"/>
              <a:ext cx="764691" cy="68485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273606" y="2008582"/>
              <a:ext cx="767539" cy="615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1V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2090" y="5828210"/>
              <a:ext cx="767539" cy="615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0</a:t>
              </a:r>
              <a:r>
                <a:rPr lang="en-US" sz="2800" dirty="0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92728" y="2791492"/>
              <a:ext cx="1006163" cy="543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 smtClean="0">
                  <a:solidFill>
                    <a:srgbClr val="3366FF"/>
                  </a:solidFill>
                  <a:latin typeface="Arial" charset="0"/>
                  <a:ea typeface="+mn-ea"/>
                  <a:cs typeface="+mn-cs"/>
                </a:rPr>
                <a:t>0.5V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60574" y="3808688"/>
              <a:ext cx="1006163" cy="543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 smtClean="0">
                  <a:solidFill>
                    <a:srgbClr val="3366FF"/>
                  </a:solidFill>
                  <a:latin typeface="Arial" charset="0"/>
                  <a:ea typeface="+mn-ea"/>
                  <a:cs typeface="+mn-cs"/>
                </a:rPr>
                <a:t>0.5V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33827" y="5537490"/>
              <a:ext cx="1428191" cy="543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 smtClean="0">
                  <a:solidFill>
                    <a:srgbClr val="3366FF"/>
                  </a:solidFill>
                  <a:latin typeface="Arial" charset="0"/>
                  <a:ea typeface="+mn-ea"/>
                  <a:cs typeface="+mn-cs"/>
                </a:rPr>
                <a:t>0.625V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41371" y="5616392"/>
              <a:ext cx="1428191" cy="543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 smtClean="0">
                  <a:solidFill>
                    <a:srgbClr val="3366FF"/>
                  </a:solidFill>
                  <a:latin typeface="Arial" charset="0"/>
                  <a:ea typeface="+mn-ea"/>
                  <a:cs typeface="+mn-cs"/>
                </a:rPr>
                <a:t>0.375V</a:t>
              </a:r>
            </a:p>
          </p:txBody>
        </p:sp>
        <p:cxnSp>
          <p:nvCxnSpPr>
            <p:cNvPr id="4" name="Straight Connector 3"/>
            <p:cNvCxnSpPr>
              <a:stCxn id="15" idx="6"/>
              <a:endCxn id="20" idx="2"/>
            </p:cNvCxnSpPr>
            <p:nvPr/>
          </p:nvCxnSpPr>
          <p:spPr>
            <a:xfrm>
              <a:off x="3941504" y="3412673"/>
              <a:ext cx="213773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endCxn id="16" idx="2"/>
            </p:cNvCxnSpPr>
            <p:nvPr/>
          </p:nvCxnSpPr>
          <p:spPr>
            <a:xfrm>
              <a:off x="4014535" y="5364327"/>
              <a:ext cx="2064702" cy="2300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9" idx="6"/>
            </p:cNvCxnSpPr>
            <p:nvPr/>
          </p:nvCxnSpPr>
          <p:spPr>
            <a:xfrm flipV="1">
              <a:off x="2692748" y="4445214"/>
              <a:ext cx="1804843" cy="289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19" idx="7"/>
              <a:endCxn id="15" idx="3"/>
            </p:cNvCxnSpPr>
            <p:nvPr/>
          </p:nvCxnSpPr>
          <p:spPr>
            <a:xfrm flipV="1">
              <a:off x="2605860" y="3630592"/>
              <a:ext cx="829226" cy="62568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9" idx="5"/>
            </p:cNvCxnSpPr>
            <p:nvPr/>
          </p:nvCxnSpPr>
          <p:spPr>
            <a:xfrm>
              <a:off x="2605860" y="4692114"/>
              <a:ext cx="793790" cy="54688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16" idx="1"/>
            </p:cNvCxnSpPr>
            <p:nvPr/>
          </p:nvCxnSpPr>
          <p:spPr>
            <a:xfrm>
              <a:off x="5059968" y="4593148"/>
              <a:ext cx="1106157" cy="57626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20" idx="4"/>
              <a:endCxn id="16" idx="0"/>
            </p:cNvCxnSpPr>
            <p:nvPr/>
          </p:nvCxnSpPr>
          <p:spPr>
            <a:xfrm>
              <a:off x="6375890" y="3720857"/>
              <a:ext cx="0" cy="135828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endCxn id="20" idx="3"/>
            </p:cNvCxnSpPr>
            <p:nvPr/>
          </p:nvCxnSpPr>
          <p:spPr>
            <a:xfrm flipV="1">
              <a:off x="5000263" y="3630592"/>
              <a:ext cx="1165862" cy="62940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18" idx="3"/>
            </p:cNvCxnSpPr>
            <p:nvPr/>
          </p:nvCxnSpPr>
          <p:spPr>
            <a:xfrm flipV="1">
              <a:off x="3975353" y="4692115"/>
              <a:ext cx="623395" cy="47438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979" y="3076734"/>
              <a:ext cx="711200" cy="355600"/>
            </a:xfrm>
            <a:prstGeom prst="rect">
              <a:avLst/>
            </a:prstGeom>
          </p:spPr>
        </p:pic>
        <p:pic>
          <p:nvPicPr>
            <p:cNvPr id="62" name="Picture 6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168" y="4062609"/>
              <a:ext cx="711200" cy="355600"/>
            </a:xfrm>
            <a:prstGeom prst="rect">
              <a:avLst/>
            </a:prstGeom>
          </p:spPr>
        </p:pic>
        <p:pic>
          <p:nvPicPr>
            <p:cNvPr id="63" name="Picture 6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3041">
              <a:off x="5140996" y="3665717"/>
              <a:ext cx="711200" cy="355600"/>
            </a:xfrm>
            <a:prstGeom prst="rect">
              <a:avLst/>
            </a:prstGeom>
          </p:spPr>
        </p:pic>
        <p:pic>
          <p:nvPicPr>
            <p:cNvPr id="64" name="Picture 6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3451">
              <a:off x="2561494" y="3626027"/>
              <a:ext cx="711200" cy="355600"/>
            </a:xfrm>
            <a:prstGeom prst="rect">
              <a:avLst/>
            </a:prstGeom>
          </p:spPr>
        </p:pic>
        <p:pic>
          <p:nvPicPr>
            <p:cNvPr id="60" name="Picture 5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3844">
              <a:off x="2704346" y="4724090"/>
              <a:ext cx="837458" cy="293110"/>
            </a:xfrm>
            <a:prstGeom prst="rect">
              <a:avLst/>
            </a:prstGeom>
          </p:spPr>
        </p:pic>
        <p:pic>
          <p:nvPicPr>
            <p:cNvPr id="61" name="Picture 6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51509">
              <a:off x="3881771" y="4886951"/>
              <a:ext cx="889486" cy="311320"/>
            </a:xfrm>
            <a:prstGeom prst="rect">
              <a:avLst/>
            </a:prstGeom>
          </p:spPr>
        </p:pic>
        <p:pic>
          <p:nvPicPr>
            <p:cNvPr id="65" name="Picture 6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850" y="5431638"/>
              <a:ext cx="863600" cy="355600"/>
            </a:xfrm>
            <a:prstGeom prst="rect">
              <a:avLst/>
            </a:prstGeom>
          </p:spPr>
        </p:pic>
        <p:pic>
          <p:nvPicPr>
            <p:cNvPr id="68" name="Picture 6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0000">
              <a:off x="5253162" y="4591806"/>
              <a:ext cx="1016000" cy="355600"/>
            </a:xfrm>
            <a:prstGeom prst="rect">
              <a:avLst/>
            </a:prstGeom>
          </p:spPr>
        </p:pic>
        <p:pic>
          <p:nvPicPr>
            <p:cNvPr id="69" name="Picture 6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561" y="3996460"/>
              <a:ext cx="1016000" cy="3556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273607" y="2008582"/>
              <a:ext cx="767539" cy="615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 smtClean="0">
                  <a:solidFill>
                    <a:prstClr val="black"/>
                  </a:solidFill>
                  <a:latin typeface="Arial" charset="0"/>
                  <a:ea typeface="+mn-ea"/>
                  <a:cs typeface="+mn-cs"/>
                </a:rPr>
                <a:t>1V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83600" y="3798315"/>
              <a:ext cx="690628" cy="543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smtClean="0">
                  <a:solidFill>
                    <a:srgbClr val="3366FF"/>
                  </a:solidFill>
                  <a:latin typeface="Arial" charset="0"/>
                  <a:ea typeface="+mn-ea"/>
                  <a:cs typeface="+mn-cs"/>
                </a:rPr>
                <a:t>0V</a:t>
              </a:r>
              <a:endParaRPr lang="en-US" sz="2400" dirty="0" smtClean="0">
                <a:solidFill>
                  <a:srgbClr val="3366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19548" y="2615994"/>
              <a:ext cx="690628" cy="543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3366FF"/>
                  </a:solidFill>
                  <a:latin typeface="Arial" charset="0"/>
                  <a:ea typeface="+mn-ea"/>
                  <a:cs typeface="+mn-cs"/>
                </a:rPr>
                <a:t>1</a:t>
              </a:r>
              <a:r>
                <a:rPr lang="en-US" sz="2400" dirty="0" smtClean="0">
                  <a:solidFill>
                    <a:srgbClr val="3366FF"/>
                  </a:solidFill>
                  <a:latin typeface="Arial" charset="0"/>
                  <a:ea typeface="+mn-ea"/>
                  <a:cs typeface="+mn-cs"/>
                </a:rPr>
                <a:t>V</a:t>
              </a:r>
            </a:p>
          </p:txBody>
        </p:sp>
      </p:grp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429426" y="2329322"/>
            <a:ext cx="83994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smtClean="0">
                <a:solidFill>
                  <a:srgbClr val="0070C0"/>
                </a:solidFill>
                <a:latin typeface="Garamond" charset="0"/>
                <a:ea typeface="Garamond" charset="0"/>
                <a:cs typeface="Garamond" charset="0"/>
              </a:rPr>
              <a:t>Effective conductance = current flow with one volt</a:t>
            </a:r>
            <a:endParaRPr lang="en-US" sz="3200" dirty="0">
              <a:solidFill>
                <a:srgbClr val="0070C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21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73025" y="44450"/>
            <a:ext cx="364997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Weighted Graphs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76980"/>
            <a:ext cx="774032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Edge           assigned a non-negative real weight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              measuring 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      strength of connection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      1/resistance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60" y="1743299"/>
            <a:ext cx="1511300" cy="4064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54" y="3977656"/>
            <a:ext cx="7213539" cy="1194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045" y="1182960"/>
            <a:ext cx="8128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14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33"/>
            <a:ext cx="9144000" cy="6519333"/>
          </a:xfrm>
          <a:prstGeom prst="rect">
            <a:avLst/>
          </a:prstGeom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15950" y="1037706"/>
            <a:ext cx="762640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Want to map                  with most edges short</a:t>
            </a: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24" y="1210270"/>
            <a:ext cx="1231900" cy="304800"/>
          </a:xfrm>
          <a:prstGeom prst="rect">
            <a:avLst/>
          </a:prstGeom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741895" y="5159052"/>
            <a:ext cx="64438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Edges are drawn as curves for visibility.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12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15950" y="1037706"/>
            <a:ext cx="762640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Want to map                  with most edges short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M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inimize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         to fix scale, require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24" y="1210270"/>
            <a:ext cx="1231900" cy="3048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361" y="2041582"/>
            <a:ext cx="5233123" cy="99987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19" y="3973726"/>
            <a:ext cx="22987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52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15950" y="1037706"/>
            <a:ext cx="762640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Want to map                  with most edges short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M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inimize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         to fix scale, require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24" y="1210270"/>
            <a:ext cx="1231900" cy="3048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361" y="2041582"/>
            <a:ext cx="5233123" cy="99987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19" y="3973726"/>
            <a:ext cx="2298700" cy="863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19" y="5257800"/>
            <a:ext cx="129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2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5745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Courant-Fischer Theorem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5950" y="2851253"/>
            <a:ext cx="83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Where       is the smallest eigenvalue of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and      is the corresponding eigenvector.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79" y="2985183"/>
            <a:ext cx="368300" cy="355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29" y="3551945"/>
            <a:ext cx="330200" cy="254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78" y="3003174"/>
            <a:ext cx="266700" cy="29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000" y="1294137"/>
            <a:ext cx="3517900" cy="101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29" y="1293794"/>
            <a:ext cx="2921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256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5950" y="4458932"/>
            <a:ext cx="833954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For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57" y="5735273"/>
            <a:ext cx="1143000" cy="355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50448" y="5588733"/>
            <a:ext cx="5832525" cy="584776"/>
            <a:chOff x="2818723" y="5233133"/>
            <a:chExt cx="5832525" cy="584776"/>
          </a:xfrm>
        </p:grpSpPr>
        <p:sp>
          <p:nvSpPr>
            <p:cNvPr id="12" name="Rectangle 11"/>
            <p:cNvSpPr/>
            <p:nvPr/>
          </p:nvSpPr>
          <p:spPr>
            <a:xfrm>
              <a:off x="2818723" y="5233133"/>
              <a:ext cx="5832525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3200" dirty="0">
                  <a:latin typeface="Garamond" charset="0"/>
                  <a:ea typeface="Garamond" charset="0"/>
                  <a:cs typeface="Garamond" charset="0"/>
                </a:rPr>
                <a:t>a</a:t>
              </a:r>
              <a:r>
                <a:rPr lang="en-US" sz="3200" dirty="0" smtClean="0">
                  <a:latin typeface="Garamond" charset="0"/>
                  <a:ea typeface="Garamond" charset="0"/>
                  <a:cs typeface="Garamond" charset="0"/>
                </a:rPr>
                <a:t>nd       is a constant vector</a:t>
              </a:r>
              <a:endParaRPr lang="en-US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744" y="5463380"/>
              <a:ext cx="330200" cy="254000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615950" y="2851253"/>
            <a:ext cx="83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Where       is the smallest eigenvalue of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and      is the corresponding eigenvector.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79" y="2985183"/>
            <a:ext cx="368300" cy="3556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29" y="3551945"/>
            <a:ext cx="330200" cy="254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78" y="3003174"/>
            <a:ext cx="266700" cy="292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000" y="1294137"/>
            <a:ext cx="3517900" cy="101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29" y="1293794"/>
            <a:ext cx="2921000" cy="1016000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5745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Courant-Fischer Theorem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557" y="4484909"/>
            <a:ext cx="5233123" cy="99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341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15950" y="1037706"/>
            <a:ext cx="762640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Want to map                  with most edges short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Minimize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Such that                        and   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24" y="1210270"/>
            <a:ext cx="1231900" cy="3048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103" y="2041582"/>
            <a:ext cx="5233123" cy="999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701" y="3513164"/>
            <a:ext cx="2133600" cy="863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9" y="3567971"/>
            <a:ext cx="129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9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15950" y="1037706"/>
            <a:ext cx="762640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Want to map                  with most edges short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Minimize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Such that                        and   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24" y="1210270"/>
            <a:ext cx="1231900" cy="3048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103" y="2041582"/>
            <a:ext cx="5233123" cy="999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701" y="3513164"/>
            <a:ext cx="2133600" cy="86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1140" y="4503884"/>
            <a:ext cx="677608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Courant-Fischer Theorem: 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solution is      , the eigenvector of       ,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     the second-smallest eigenvalue 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27" y="5210525"/>
            <a:ext cx="330200" cy="254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89" y="5131677"/>
            <a:ext cx="368300" cy="355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9" y="3567971"/>
            <a:ext cx="129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8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socNet2c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90" y="747210"/>
            <a:ext cx="9144000" cy="6519333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Corbel Bold" charset="0"/>
              </a:rPr>
              <a:t>A Social Network Graph </a:t>
            </a:r>
          </a:p>
        </p:txBody>
      </p:sp>
    </p:spTree>
    <p:extLst>
      <p:ext uri="{BB962C8B-B14F-4D97-AF65-F5344CB8AC3E}">
        <p14:creationId xmlns:p14="http://schemas.microsoft.com/office/powerpoint/2010/main" val="2821224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ocNet2a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19333"/>
          </a:xfrm>
          <a:prstGeom prst="rect">
            <a:avLst/>
          </a:prstGeom>
        </p:spPr>
      </p:pic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51" y="1451962"/>
            <a:ext cx="3543300" cy="977900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220914" y="1467935"/>
            <a:ext cx="427853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= area under blue curves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69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ocNet2a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19333"/>
          </a:xfrm>
          <a:prstGeom prst="rect">
            <a:avLst/>
          </a:prstGeom>
        </p:spPr>
      </p:pic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51" y="1451962"/>
            <a:ext cx="3543300" cy="97790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20914" y="1467935"/>
            <a:ext cx="427853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= area under blue curves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18" y="4754283"/>
            <a:ext cx="2108200" cy="8636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119317" y="4259997"/>
            <a:ext cx="1362506" cy="780559"/>
          </a:xfrm>
          <a:custGeom>
            <a:avLst/>
            <a:gdLst>
              <a:gd name="connsiteX0" fmla="*/ 1362506 w 1362506"/>
              <a:gd name="connsiteY0" fmla="*/ 780559 h 780559"/>
              <a:gd name="connsiteX1" fmla="*/ 396846 w 1362506"/>
              <a:gd name="connsiteY1" fmla="*/ 635031 h 780559"/>
              <a:gd name="connsiteX2" fmla="*/ 0 w 1362506"/>
              <a:gd name="connsiteY2" fmla="*/ 0 h 78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2506" h="780559">
                <a:moveTo>
                  <a:pt x="1362506" y="780559"/>
                </a:moveTo>
                <a:cubicBezTo>
                  <a:pt x="993218" y="772841"/>
                  <a:pt x="623930" y="765124"/>
                  <a:pt x="396846" y="635031"/>
                </a:cubicBezTo>
                <a:cubicBezTo>
                  <a:pt x="169762" y="504938"/>
                  <a:pt x="0" y="0"/>
                  <a:pt x="0" y="0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8" y="4817559"/>
            <a:ext cx="1295400" cy="4191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078976" y="3563471"/>
            <a:ext cx="0" cy="578224"/>
          </a:xfrm>
          <a:prstGeom prst="line">
            <a:avLst/>
          </a:prstGeom>
          <a:ln w="476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758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cNet2b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2300"/>
            <a:ext cx="7467600" cy="56007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8204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Space the points evenly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1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9967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And, move them to the circle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Picture 3" descr="socNet2c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907898"/>
            <a:ext cx="6351484" cy="595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5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Net2c1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28" y="871649"/>
            <a:ext cx="9144000" cy="6255380"/>
          </a:xfrm>
          <a:prstGeom prst="rect">
            <a:avLst/>
          </a:prstGeom>
        </p:spPr>
      </p:pic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8369736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Finish by putting me back in the center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15950" y="1037706"/>
            <a:ext cx="779071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Want to map                    with most edges short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Such that                             and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</a:t>
            </a: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01" y="3513164"/>
            <a:ext cx="2133600" cy="863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92" y="1138831"/>
            <a:ext cx="1384300" cy="368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49" y="1878666"/>
            <a:ext cx="4953000" cy="1270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0" y="4621988"/>
            <a:ext cx="2108200" cy="86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94026" y="4645086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621244" y="2210802"/>
            <a:ext cx="1681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Minimize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04" y="3627090"/>
            <a:ext cx="1295400" cy="419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25" y="4804546"/>
            <a:ext cx="12827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0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15950" y="1037706"/>
            <a:ext cx="779071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Want to map                    with most edges short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Such that                             and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</a:t>
            </a: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92" y="1138831"/>
            <a:ext cx="1384300" cy="368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49" y="1878666"/>
            <a:ext cx="4953000" cy="127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1244" y="2210802"/>
            <a:ext cx="1681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Minimize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04" y="3627090"/>
            <a:ext cx="1295400" cy="419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99" y="3606454"/>
            <a:ext cx="1397000" cy="381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94026" y="4645086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and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25" y="4804546"/>
            <a:ext cx="1282700" cy="4191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71" y="4772267"/>
            <a:ext cx="1371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203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15950" y="1025006"/>
            <a:ext cx="779071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Want to map                    with most edges short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Such that                             and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</a:t>
            </a: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92" y="1138831"/>
            <a:ext cx="1384300" cy="368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49" y="1878666"/>
            <a:ext cx="4953000" cy="127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94026" y="4645086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621244" y="2210802"/>
            <a:ext cx="1681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Minimize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04" y="3627090"/>
            <a:ext cx="1295400" cy="419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25" y="4804546"/>
            <a:ext cx="1282700" cy="419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99" y="3606454"/>
            <a:ext cx="1397000" cy="381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71" y="4772267"/>
            <a:ext cx="1371600" cy="457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28817" y="5644194"/>
            <a:ext cx="4852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a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nd                   ,    to prevent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73" y="5698352"/>
            <a:ext cx="1422400" cy="457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80" y="5904742"/>
            <a:ext cx="9652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31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15950" y="1037706"/>
            <a:ext cx="516628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Such that                                  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</a:t>
            </a: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49" y="807036"/>
            <a:ext cx="4953000" cy="127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1244" y="1046562"/>
            <a:ext cx="1681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Minimize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8612" y="4314331"/>
            <a:ext cx="8535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Courant-Fischer Theorem: 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solution is                          , up to rotation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   </a:t>
            </a:r>
            <a:endParaRPr lang="en-US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92" y="5033148"/>
            <a:ext cx="2425700" cy="279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06770" y="3203036"/>
            <a:ext cx="766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and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86" y="2621625"/>
            <a:ext cx="1295400" cy="4191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27" y="2581938"/>
            <a:ext cx="1282700" cy="4191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97" y="3302169"/>
            <a:ext cx="1397000" cy="381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20" y="3303758"/>
            <a:ext cx="1371600" cy="4572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59" y="3303757"/>
            <a:ext cx="1422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59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grpSp>
        <p:nvGrpSpPr>
          <p:cNvPr id="14" name="Group 17"/>
          <p:cNvGrpSpPr/>
          <p:nvPr/>
        </p:nvGrpSpPr>
        <p:grpSpPr>
          <a:xfrm>
            <a:off x="298450" y="1776900"/>
            <a:ext cx="3130550" cy="2362200"/>
            <a:chOff x="533400" y="1219200"/>
            <a:chExt cx="3130550" cy="2362200"/>
          </a:xfrm>
        </p:grpSpPr>
        <p:pic>
          <p:nvPicPr>
            <p:cNvPr id="15" name="Picture 14" descr="graph9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312681"/>
              <a:ext cx="3130550" cy="2268719"/>
            </a:xfrm>
            <a:prstGeom prst="rect">
              <a:avLst/>
            </a:prstGeom>
          </p:spPr>
        </p:pic>
        <p:grpSp>
          <p:nvGrpSpPr>
            <p:cNvPr id="21" name="Group 7"/>
            <p:cNvGrpSpPr/>
            <p:nvPr/>
          </p:nvGrpSpPr>
          <p:grpSpPr>
            <a:xfrm>
              <a:off x="675002" y="1219200"/>
              <a:ext cx="2939196" cy="2319853"/>
              <a:chOff x="675002" y="1219200"/>
              <a:chExt cx="2939196" cy="231985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272026" y="1534474"/>
                <a:ext cx="231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Garamond" charset="0"/>
                    <a:ea typeface="Garamond" charset="0"/>
                    <a:cs typeface="Garamond" charset="0"/>
                  </a:rPr>
                  <a:t>3</a:t>
                </a:r>
                <a:endParaRPr lang="en-US" sz="1800" dirty="0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683323" y="1219200"/>
                <a:ext cx="231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Garamond" charset="0"/>
                    <a:ea typeface="Garamond" charset="0"/>
                    <a:cs typeface="Garamond" charset="0"/>
                  </a:rPr>
                  <a:t>1</a:t>
                </a:r>
                <a:endParaRPr lang="en-US" sz="1800" dirty="0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061071" y="1313496"/>
                <a:ext cx="231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Garamond" charset="0"/>
                    <a:ea typeface="Garamond" charset="0"/>
                    <a:cs typeface="Garamond" charset="0"/>
                  </a:rPr>
                  <a:t>2</a:t>
                </a:r>
                <a:endParaRPr lang="en-US" sz="1800" dirty="0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603849" y="1755455"/>
                <a:ext cx="231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Garamond" charset="0"/>
                    <a:ea typeface="Garamond" charset="0"/>
                    <a:cs typeface="Garamond" charset="0"/>
                  </a:rPr>
                  <a:t>4</a:t>
                </a:r>
                <a:endParaRPr lang="en-US" sz="1800" dirty="0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75002" y="2462587"/>
                <a:ext cx="231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Garamond" charset="0"/>
                    <a:ea typeface="Garamond" charset="0"/>
                    <a:cs typeface="Garamond" charset="0"/>
                  </a:rPr>
                  <a:t>5</a:t>
                </a:r>
                <a:endParaRPr lang="en-US" sz="1800" dirty="0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464046" y="2279899"/>
                <a:ext cx="231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Garamond" charset="0"/>
                    <a:ea typeface="Garamond" charset="0"/>
                    <a:cs typeface="Garamond" charset="0"/>
                  </a:rPr>
                  <a:t>6</a:t>
                </a:r>
                <a:endParaRPr lang="en-US" sz="1800" dirty="0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382545" y="2368291"/>
                <a:ext cx="231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Garamond" charset="0"/>
                    <a:ea typeface="Garamond" charset="0"/>
                    <a:cs typeface="Garamond" charset="0"/>
                  </a:rPr>
                  <a:t>7</a:t>
                </a:r>
                <a:endParaRPr lang="en-US" sz="1800" dirty="0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58947" y="3075425"/>
                <a:ext cx="231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Garamond" charset="0"/>
                    <a:ea typeface="Garamond" charset="0"/>
                    <a:cs typeface="Garamond" charset="0"/>
                  </a:rPr>
                  <a:t>8</a:t>
                </a:r>
                <a:endParaRPr lang="en-US" sz="1800" dirty="0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106996" y="3169721"/>
                <a:ext cx="2316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Garamond" charset="0"/>
                    <a:ea typeface="Garamond" charset="0"/>
                    <a:cs typeface="Garamond" charset="0"/>
                  </a:rPr>
                  <a:t>9</a:t>
                </a:r>
                <a:endParaRPr lang="en-US" sz="1800" dirty="0">
                  <a:latin typeface="Garamond" charset="0"/>
                  <a:ea typeface="Garamond" charset="0"/>
                  <a:cs typeface="Garamond" charset="0"/>
                </a:endParaRPr>
              </a:p>
            </p:txBody>
          </p:sp>
        </p:grpSp>
      </p:grpSp>
      <p:grpSp>
        <p:nvGrpSpPr>
          <p:cNvPr id="32" name="Group 29"/>
          <p:cNvGrpSpPr/>
          <p:nvPr/>
        </p:nvGrpSpPr>
        <p:grpSpPr>
          <a:xfrm>
            <a:off x="5116766" y="1477354"/>
            <a:ext cx="4103434" cy="2963570"/>
            <a:chOff x="4409886" y="1981200"/>
            <a:chExt cx="4103434" cy="2963570"/>
          </a:xfrm>
        </p:grpSpPr>
        <p:pic>
          <p:nvPicPr>
            <p:cNvPr id="33" name="Picture 32" descr="graph9e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9886" y="2101519"/>
              <a:ext cx="4103434" cy="2807787"/>
            </a:xfrm>
            <a:prstGeom prst="rect">
              <a:avLst/>
            </a:prstGeom>
            <a:noFill/>
          </p:spPr>
        </p:pic>
        <p:sp>
          <p:nvSpPr>
            <p:cNvPr id="34" name="TextBox 33"/>
            <p:cNvSpPr txBox="1"/>
            <p:nvPr/>
          </p:nvSpPr>
          <p:spPr>
            <a:xfrm>
              <a:off x="5739238" y="2965749"/>
              <a:ext cx="303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charset="0"/>
                  <a:ea typeface="Garamond" charset="0"/>
                  <a:cs typeface="Garamond" charset="0"/>
                </a:rPr>
                <a:t>1</a:t>
              </a:r>
              <a:endParaRPr lang="en-US" sz="20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99733" y="2630258"/>
              <a:ext cx="303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charset="0"/>
                  <a:ea typeface="Garamond" charset="0"/>
                  <a:cs typeface="Garamond" charset="0"/>
                </a:rPr>
                <a:t>2</a:t>
              </a:r>
              <a:endParaRPr lang="en-US" sz="20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42194" y="3512720"/>
              <a:ext cx="303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charset="0"/>
                  <a:ea typeface="Garamond" charset="0"/>
                  <a:cs typeface="Garamond" charset="0"/>
                </a:rPr>
                <a:t>4</a:t>
              </a:r>
              <a:endParaRPr lang="en-US" sz="20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37267" y="2466167"/>
              <a:ext cx="303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charset="0"/>
                  <a:ea typeface="Garamond" charset="0"/>
                  <a:cs typeface="Garamond" charset="0"/>
                </a:rPr>
                <a:t>5</a:t>
              </a:r>
              <a:endParaRPr lang="en-US" sz="20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56676" y="3567418"/>
              <a:ext cx="303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charset="0"/>
                  <a:ea typeface="Garamond" charset="0"/>
                  <a:cs typeface="Garamond" charset="0"/>
                </a:rPr>
                <a:t>6</a:t>
              </a:r>
              <a:endParaRPr lang="en-US" sz="20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80324" y="1981200"/>
              <a:ext cx="303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charset="0"/>
                  <a:ea typeface="Garamond" charset="0"/>
                  <a:cs typeface="Garamond" charset="0"/>
                </a:rPr>
                <a:t>9</a:t>
              </a:r>
              <a:endParaRPr lang="en-US" sz="20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43477" y="2582869"/>
              <a:ext cx="303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charset="0"/>
                  <a:ea typeface="Garamond" charset="0"/>
                  <a:cs typeface="Garamond" charset="0"/>
                </a:rPr>
                <a:t>3</a:t>
              </a:r>
              <a:endParaRPr lang="en-US" sz="20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65545" y="3997688"/>
              <a:ext cx="303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charset="0"/>
                  <a:ea typeface="Garamond" charset="0"/>
                  <a:cs typeface="Garamond" charset="0"/>
                </a:rPr>
                <a:t>8</a:t>
              </a:r>
              <a:endParaRPr lang="en-US" sz="20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81012" y="4544660"/>
              <a:ext cx="303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ramond" charset="0"/>
                  <a:ea typeface="Garamond" charset="0"/>
                  <a:cs typeface="Garamond" charset="0"/>
                </a:rPr>
                <a:t>7</a:t>
              </a:r>
              <a:endParaRPr lang="en-US" sz="2000" dirty="0"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075941" y="4271646"/>
            <a:ext cx="1827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Arbitrary</a:t>
            </a:r>
          </a:p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Drawing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54438" y="4251793"/>
            <a:ext cx="1799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Spectral</a:t>
            </a:r>
          </a:p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Drawing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3733800" y="2691300"/>
            <a:ext cx="1638300" cy="590191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09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Net2c1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6" y="760450"/>
            <a:ext cx="9144000" cy="6519333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Corbel Bold" charset="0"/>
              </a:rPr>
              <a:t>A Social Network Graph </a:t>
            </a:r>
          </a:p>
        </p:txBody>
      </p:sp>
    </p:spTree>
    <p:extLst>
      <p:ext uri="{BB962C8B-B14F-4D97-AF65-F5344CB8AC3E}">
        <p14:creationId xmlns:p14="http://schemas.microsoft.com/office/powerpoint/2010/main" val="3633255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irfoilV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40638" y="427447"/>
            <a:ext cx="4369558" cy="4936060"/>
          </a:xfrm>
          <a:prstGeom prst="rect">
            <a:avLst/>
          </a:prstGeom>
        </p:spPr>
      </p:pic>
      <p:pic>
        <p:nvPicPr>
          <p:cNvPr id="46" name="Picture 45" descr="airfoi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128" y="1308810"/>
            <a:ext cx="5101596" cy="3837585"/>
          </a:xfrm>
          <a:prstGeom prst="rect">
            <a:avLst/>
          </a:prstGeom>
        </p:spPr>
      </p:pic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90195" y="5052216"/>
            <a:ext cx="1799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Original</a:t>
            </a:r>
          </a:p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Drawing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54438" y="5058823"/>
            <a:ext cx="1799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Spectral</a:t>
            </a:r>
          </a:p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Drawing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4077728" y="3061741"/>
            <a:ext cx="1120953" cy="536772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47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oomAirfoi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55" y="1234882"/>
            <a:ext cx="4311289" cy="3525052"/>
          </a:xfrm>
          <a:prstGeom prst="rect">
            <a:avLst/>
          </a:prstGeom>
        </p:spPr>
      </p:pic>
      <p:pic>
        <p:nvPicPr>
          <p:cNvPr id="46" name="Picture 45" descr="airfoi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128" y="1308810"/>
            <a:ext cx="5101596" cy="3837585"/>
          </a:xfrm>
          <a:prstGeom prst="rect">
            <a:avLst/>
          </a:prstGeom>
        </p:spPr>
      </p:pic>
      <p:sp>
        <p:nvSpPr>
          <p:cNvPr id="45" name="Right Arrow 44"/>
          <p:cNvSpPr/>
          <p:nvPr/>
        </p:nvSpPr>
        <p:spPr>
          <a:xfrm>
            <a:off x="4077728" y="3061741"/>
            <a:ext cx="1120953" cy="536772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181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Spectral Graph Drawing (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Hall </a:t>
            </a:r>
            <a:r>
              <a:rPr lang="ja-JP" altLang="en-US" sz="4000" dirty="0"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70)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0195" y="5052216"/>
            <a:ext cx="1799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Original</a:t>
            </a:r>
          </a:p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Drawing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4438" y="5058823"/>
            <a:ext cx="1799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Spectral</a:t>
            </a:r>
          </a:p>
          <a:p>
            <a:pPr algn="ctr"/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Drawing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36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73025" y="44450"/>
            <a:ext cx="3158237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Dodecahedron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62000"/>
            <a:ext cx="63007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990600" y="5943600"/>
            <a:ext cx="62027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Best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embedded</a:t>
            </a: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 by first three eigenvectors</a:t>
            </a:r>
          </a:p>
        </p:txBody>
      </p:sp>
    </p:spTree>
    <p:extLst>
      <p:ext uri="{BB962C8B-B14F-4D97-AF65-F5344CB8AC3E}">
        <p14:creationId xmlns:p14="http://schemas.microsoft.com/office/powerpoint/2010/main" val="783725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570086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Spectral drawing of </a:t>
            </a:r>
            <a:r>
              <a:rPr lang="en-US" sz="4000" dirty="0" err="1">
                <a:latin typeface="Garamond" charset="0"/>
                <a:ea typeface="Garamond" charset="0"/>
                <a:cs typeface="Garamond" charset="0"/>
              </a:rPr>
              <a:t>Erdos</a:t>
            </a: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 graph:</a:t>
            </a:r>
          </a:p>
          <a:p>
            <a:pPr algn="l"/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   edge between co-authors of papers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71500"/>
            <a:ext cx="8382000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9175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649524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When there is a “nice” drawing: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47700" y="1022570"/>
            <a:ext cx="81306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Most edges are short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Vertices are spread out and don’t clump too much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68303" y="2439044"/>
            <a:ext cx="20553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s close to 0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70" y="2532567"/>
            <a:ext cx="368300" cy="3556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038050" y="2600942"/>
            <a:ext cx="659467" cy="268642"/>
          </a:xfrm>
          <a:prstGeom prst="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7700" y="3690435"/>
            <a:ext cx="625113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When      is big, say         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there is no nice picture of the graph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60" y="3832800"/>
            <a:ext cx="368300" cy="355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61" y="3745834"/>
            <a:ext cx="1841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64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444119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Expanders: when      is big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60" y="211485"/>
            <a:ext cx="469900" cy="431800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5262" y="945596"/>
            <a:ext cx="916032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Formally: infinite families of graphs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 of constant degree </a:t>
            </a:r>
            <a:r>
              <a:rPr lang="en-US" sz="3200" i="1" dirty="0" smtClean="0">
                <a:latin typeface="Times" charset="0"/>
                <a:ea typeface="Times" charset="0"/>
                <a:cs typeface="Times" charset="0"/>
              </a:rPr>
              <a:t>d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and large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Examples: random </a:t>
            </a:r>
            <a:r>
              <a:rPr lang="en-US" sz="3200" i="1" dirty="0">
                <a:latin typeface="Times" charset="0"/>
                <a:ea typeface="Times" charset="0"/>
                <a:cs typeface="Times" charset="0"/>
              </a:rPr>
              <a:t>d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-regular graphs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                </a:t>
            </a:r>
            <a:r>
              <a:rPr lang="en-US" sz="3200" dirty="0" err="1">
                <a:latin typeface="Garamond" charset="0"/>
                <a:ea typeface="Garamond" charset="0"/>
                <a:cs typeface="Garamond" charset="0"/>
              </a:rPr>
              <a:t>Ramanujan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graphs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Have no communities or clusters.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Incredibly useful in Computer Science: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	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Act like random graphs (pseudo-random)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	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Used in many important theorems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and algorithms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14" y="1580802"/>
            <a:ext cx="3683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43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7612" y="985937"/>
            <a:ext cx="3769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+mn-ea"/>
                <a:cs typeface="+mn-cs"/>
              </a:rPr>
              <a:t> </a:t>
            </a:r>
            <a:r>
              <a:rPr lang="en-US" sz="2800" dirty="0" smtClean="0">
                <a:latin typeface="Arial" charset="0"/>
                <a:ea typeface="+mn-ea"/>
                <a:cs typeface="+mn-cs"/>
              </a:rPr>
              <a:t> -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regular graphs with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24" y="1155154"/>
            <a:ext cx="2032000" cy="3302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75677" y="1883208"/>
            <a:ext cx="3532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Courant-Fischer: for all </a:t>
            </a:r>
            <a:endParaRPr lang="en-US" sz="28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7" y="1136766"/>
            <a:ext cx="177800" cy="266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883208"/>
            <a:ext cx="2006600" cy="44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724" y="1768828"/>
            <a:ext cx="1081896" cy="836011"/>
          </a:xfrm>
          <a:prstGeom prst="rect">
            <a:avLst/>
          </a:prstGeom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06480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Good Expander Graphs</a:t>
            </a:r>
          </a:p>
        </p:txBody>
      </p:sp>
    </p:spTree>
    <p:extLst>
      <p:ext uri="{BB962C8B-B14F-4D97-AF65-F5344CB8AC3E}">
        <p14:creationId xmlns:p14="http://schemas.microsoft.com/office/powerpoint/2010/main" val="1574486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7612" y="985937"/>
            <a:ext cx="3769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+mn-ea"/>
                <a:cs typeface="+mn-cs"/>
              </a:rPr>
              <a:t> </a:t>
            </a:r>
            <a:r>
              <a:rPr lang="en-US" sz="2800" dirty="0" smtClean="0">
                <a:latin typeface="Arial" charset="0"/>
                <a:ea typeface="+mn-ea"/>
                <a:cs typeface="+mn-cs"/>
              </a:rPr>
              <a:t> -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regular graphs with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75677" y="1883208"/>
            <a:ext cx="3532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Courant-Fischer: for all </a:t>
            </a:r>
            <a:endParaRPr lang="en-US" sz="28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74380" y="3193193"/>
            <a:ext cx="69889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For       , the complete graph on     vertices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93" y="3356046"/>
            <a:ext cx="457200" cy="3175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67" y="3470346"/>
            <a:ext cx="203200" cy="165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1" y="4265032"/>
            <a:ext cx="2044700" cy="33020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246013" y="4121229"/>
            <a:ext cx="14205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, so for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20" y="5239948"/>
            <a:ext cx="2159000" cy="7493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7" y="1136766"/>
            <a:ext cx="177800" cy="266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1908608"/>
            <a:ext cx="2006600" cy="44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2724" y="1768828"/>
            <a:ext cx="1081896" cy="836011"/>
          </a:xfrm>
          <a:prstGeom prst="rect">
            <a:avLst/>
          </a:prstGeom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06480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Good Expander Graphs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5650" y="3950254"/>
            <a:ext cx="1110126" cy="857825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24" y="1155154"/>
            <a:ext cx="2032000" cy="33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5689" y="4189094"/>
            <a:ext cx="2247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5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44" y="4827575"/>
            <a:ext cx="2159000" cy="749300"/>
          </a:xfrm>
          <a:prstGeom prst="rect">
            <a:avLst/>
          </a:prstGeom>
        </p:spPr>
      </p:pic>
      <p:pic>
        <p:nvPicPr>
          <p:cNvPr id="20" name="Picture 19" descr="fig1a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87034"/>
            <a:ext cx="3438296" cy="3099676"/>
          </a:xfrm>
          <a:prstGeom prst="rect">
            <a:avLst/>
          </a:prstGeom>
        </p:spPr>
      </p:pic>
      <p:pic>
        <p:nvPicPr>
          <p:cNvPr id="21" name="Picture 20" descr="fig1b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125" y="1684099"/>
            <a:ext cx="3472256" cy="3130291"/>
          </a:xfrm>
          <a:prstGeom prst="rect">
            <a:avLst/>
          </a:prstGeom>
        </p:spPr>
      </p:pic>
      <p:sp>
        <p:nvSpPr>
          <p:cNvPr id="2" name="Left-Right Arrow 1"/>
          <p:cNvSpPr/>
          <p:nvPr/>
        </p:nvSpPr>
        <p:spPr>
          <a:xfrm>
            <a:off x="3846891" y="3223704"/>
            <a:ext cx="1306722" cy="647181"/>
          </a:xfrm>
          <a:prstGeom prst="leftRightArrow">
            <a:avLst/>
          </a:prstGeom>
          <a:solidFill>
            <a:srgbClr val="EA3A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3025" y="44450"/>
            <a:ext cx="5064808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Good Expander Graphs</a:t>
            </a:r>
          </a:p>
        </p:txBody>
      </p:sp>
    </p:spTree>
    <p:extLst>
      <p:ext uri="{BB962C8B-B14F-4D97-AF65-F5344CB8AC3E}">
        <p14:creationId xmlns:p14="http://schemas.microsoft.com/office/powerpoint/2010/main" val="2725905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23888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Sparse Approximations of Graphs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57612" y="985937"/>
            <a:ext cx="713458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 graph      is a sparse approximation of     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if      has few edges and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72" y="1163392"/>
            <a:ext cx="304800" cy="254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36" y="1143432"/>
            <a:ext cx="2667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0" y="1651462"/>
            <a:ext cx="304800" cy="254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97" y="1626989"/>
            <a:ext cx="1422400" cy="31750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73375" y="2347226"/>
            <a:ext cx="5656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few: the number of edges in      is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84" y="2516627"/>
            <a:ext cx="304800" cy="254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00" y="3028320"/>
            <a:ext cx="723900" cy="368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28" y="3027342"/>
            <a:ext cx="1511300" cy="368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82" y="3041020"/>
            <a:ext cx="1130300" cy="36830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674443" y="2890378"/>
            <a:ext cx="45592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or                  ,  where      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2" y="4163942"/>
            <a:ext cx="1562100" cy="317500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741361" y="4031869"/>
            <a:ext cx="57122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if                                         for all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5537" y="3890591"/>
            <a:ext cx="3721100" cy="850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461" y="4289475"/>
            <a:ext cx="190500" cy="165100"/>
          </a:xfrm>
          <a:prstGeom prst="rect">
            <a:avLst/>
          </a:prstGeom>
        </p:spPr>
      </p:pic>
      <p:sp>
        <p:nvSpPr>
          <p:cNvPr id="24" name="Rectangle 3"/>
          <p:cNvSpPr>
            <a:spLocks/>
          </p:cNvSpPr>
          <p:nvPr/>
        </p:nvSpPr>
        <p:spPr bwMode="auto">
          <a:xfrm>
            <a:off x="6994802" y="167755"/>
            <a:ext cx="1835664" cy="50783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(S-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Teng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‘04)</a:t>
            </a:r>
            <a:endParaRPr lang="en-US" sz="28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40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Corbel Bold" charset="0"/>
              </a:rPr>
              <a:t>A Social Network Graph </a:t>
            </a:r>
          </a:p>
        </p:txBody>
      </p:sp>
      <p:pic>
        <p:nvPicPr>
          <p:cNvPr id="5" name="Picture 4" descr="socNet2c1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6" y="760450"/>
            <a:ext cx="9144000" cy="6519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2855" y="437688"/>
            <a:ext cx="18752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“vertex” 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>
                <a:latin typeface="+mn-lt"/>
              </a:rPr>
              <a:t>or “node”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0296" y="5655583"/>
            <a:ext cx="23747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“edge” = </a:t>
            </a:r>
          </a:p>
          <a:p>
            <a:pPr algn="l"/>
            <a:r>
              <a:rPr lang="en-US" sz="3200" dirty="0" smtClean="0"/>
              <a:t>pair of nodes</a:t>
            </a:r>
            <a:endParaRPr lang="en-US" sz="3200" dirty="0" smtClean="0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6482385" y="1514906"/>
            <a:ext cx="680470" cy="3901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6" idx="1"/>
          </p:cNvCxnSpPr>
          <p:nvPr/>
        </p:nvCxnSpPr>
        <p:spPr bwMode="auto">
          <a:xfrm flipH="1" flipV="1">
            <a:off x="5801915" y="6069745"/>
            <a:ext cx="878381" cy="124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303876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23888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Sparse Approximations of Graphs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57612" y="985937"/>
            <a:ext cx="713458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 graph      is a sparse approximation of     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if      has few edges and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72" y="1155643"/>
            <a:ext cx="304800" cy="254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36" y="1143432"/>
            <a:ext cx="2667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0" y="1628215"/>
            <a:ext cx="304800" cy="254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97" y="1626989"/>
            <a:ext cx="1422400" cy="31750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73375" y="2347226"/>
            <a:ext cx="5656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few: the number of edges in      is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84" y="2516627"/>
            <a:ext cx="304800" cy="254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00" y="3028320"/>
            <a:ext cx="723900" cy="368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28" y="3027342"/>
            <a:ext cx="1511300" cy="368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82" y="3041020"/>
            <a:ext cx="1130300" cy="36830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674443" y="2890378"/>
            <a:ext cx="45592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or                  ,  where      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2" y="4163942"/>
            <a:ext cx="1562100" cy="317500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741361" y="4031869"/>
            <a:ext cx="57122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if                                         for all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5537" y="3890591"/>
            <a:ext cx="3721100" cy="850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461" y="4289475"/>
            <a:ext cx="190500" cy="165100"/>
          </a:xfrm>
          <a:prstGeom prst="rect">
            <a:avLst/>
          </a:prstGeom>
        </p:spPr>
      </p:pic>
      <p:sp>
        <p:nvSpPr>
          <p:cNvPr id="24" name="Rectangle 3"/>
          <p:cNvSpPr>
            <a:spLocks/>
          </p:cNvSpPr>
          <p:nvPr/>
        </p:nvSpPr>
        <p:spPr bwMode="auto">
          <a:xfrm>
            <a:off x="6994802" y="167755"/>
            <a:ext cx="1835664" cy="50783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(S-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Teng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‘04)</a:t>
            </a:r>
            <a:endParaRPr lang="en-US" sz="28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45404" y="6043313"/>
            <a:ext cx="12415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Where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11181" y="6034462"/>
            <a:ext cx="6955708" cy="596393"/>
            <a:chOff x="1092958" y="2070926"/>
            <a:chExt cx="6955708" cy="596393"/>
          </a:xfrm>
        </p:grpSpPr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958" y="2083597"/>
              <a:ext cx="1422400" cy="4826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333" y="2083597"/>
              <a:ext cx="2832100" cy="4826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702491" y="2070926"/>
              <a:ext cx="41549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if</a:t>
              </a:r>
              <a:endParaRPr lang="en-US" sz="32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45497" y="2082543"/>
              <a:ext cx="114486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f</a:t>
              </a:r>
              <a:r>
                <a:rPr lang="en-US" sz="3200" dirty="0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or all</a:t>
              </a:r>
              <a:endParaRPr lang="en-US" sz="32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Gill Sans" charset="0"/>
              </a:endParaRPr>
            </a:p>
          </p:txBody>
        </p:sp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66" y="2300868"/>
              <a:ext cx="215900" cy="190500"/>
            </a:xfrm>
            <a:prstGeom prst="rect">
              <a:avLst/>
            </a:prstGeom>
          </p:spPr>
        </p:pic>
      </p:grp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11" y="4973408"/>
            <a:ext cx="4229100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546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23888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Sparse Approximations of Graphs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57612" y="985937"/>
            <a:ext cx="713458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 graph      is a sparse approximation of     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if      has few edges and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72" y="1155643"/>
            <a:ext cx="304800" cy="254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36" y="1143432"/>
            <a:ext cx="2667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0" y="1628215"/>
            <a:ext cx="304800" cy="254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97" y="1626989"/>
            <a:ext cx="1422400" cy="31750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73375" y="2347226"/>
            <a:ext cx="5656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few: the number of edges in      is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84" y="2516627"/>
            <a:ext cx="304800" cy="254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00" y="3028320"/>
            <a:ext cx="723900" cy="368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28" y="3027342"/>
            <a:ext cx="1511300" cy="368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82" y="3041020"/>
            <a:ext cx="1130300" cy="36830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674443" y="2890378"/>
            <a:ext cx="45592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or                  ,  where      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2" y="4163942"/>
            <a:ext cx="1562100" cy="317500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741361" y="4031869"/>
            <a:ext cx="57122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if                                         for all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5537" y="3890591"/>
            <a:ext cx="3721100" cy="850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461" y="4289475"/>
            <a:ext cx="190500" cy="165100"/>
          </a:xfrm>
          <a:prstGeom prst="rect">
            <a:avLst/>
          </a:prstGeom>
        </p:spPr>
      </p:pic>
      <p:sp>
        <p:nvSpPr>
          <p:cNvPr id="24" name="Rectangle 3"/>
          <p:cNvSpPr>
            <a:spLocks/>
          </p:cNvSpPr>
          <p:nvPr/>
        </p:nvSpPr>
        <p:spPr bwMode="auto">
          <a:xfrm>
            <a:off x="6994802" y="167755"/>
            <a:ext cx="1835664" cy="50783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(S-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Teng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‘04)</a:t>
            </a:r>
            <a:endParaRPr lang="en-US" sz="28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45404" y="6043313"/>
            <a:ext cx="12415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Where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11181" y="6034462"/>
            <a:ext cx="6955708" cy="596393"/>
            <a:chOff x="1092958" y="2070926"/>
            <a:chExt cx="6955708" cy="596393"/>
          </a:xfrm>
        </p:grpSpPr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958" y="2083597"/>
              <a:ext cx="1422400" cy="4826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333" y="2083597"/>
              <a:ext cx="2832100" cy="4826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702491" y="2070926"/>
              <a:ext cx="41549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if</a:t>
              </a:r>
              <a:endParaRPr lang="en-US" sz="32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45497" y="2082543"/>
              <a:ext cx="114486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f</a:t>
              </a:r>
              <a:r>
                <a:rPr lang="en-US" sz="3200" dirty="0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or all</a:t>
              </a:r>
              <a:endParaRPr lang="en-US" sz="32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Gill Sans" charset="0"/>
              </a:endParaRPr>
            </a:p>
          </p:txBody>
        </p:sp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66" y="2300868"/>
              <a:ext cx="215900" cy="1905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162657" y="4931036"/>
            <a:ext cx="4544762" cy="884100"/>
            <a:chOff x="3162657" y="4931036"/>
            <a:chExt cx="4544762" cy="884100"/>
          </a:xfrm>
        </p:grpSpPr>
        <p:sp>
          <p:nvSpPr>
            <p:cNvPr id="30" name="Rounded Rectangle 29"/>
            <p:cNvSpPr/>
            <p:nvPr/>
          </p:nvSpPr>
          <p:spPr>
            <a:xfrm>
              <a:off x="3162657" y="4931036"/>
              <a:ext cx="4544762" cy="884100"/>
            </a:xfrm>
            <a:prstGeom prst="roundRect">
              <a:avLst/>
            </a:prstGeom>
            <a:solidFill>
              <a:srgbClr val="FF82D5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711" y="4973408"/>
              <a:ext cx="4229100" cy="762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549387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723888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Sparse Approximations of Graphs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2958" y="1146414"/>
            <a:ext cx="6542907" cy="1127927"/>
            <a:chOff x="873375" y="2347226"/>
            <a:chExt cx="6542907" cy="1127927"/>
          </a:xfrm>
        </p:grpSpPr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873375" y="2347226"/>
              <a:ext cx="502355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200" dirty="0">
                  <a:latin typeface="Garamond" charset="0"/>
                  <a:ea typeface="Garamond" charset="0"/>
                  <a:cs typeface="Garamond" charset="0"/>
                </a:rPr>
                <a:t>T</a:t>
              </a:r>
              <a:r>
                <a:rPr lang="en-US" sz="3200" dirty="0" smtClean="0">
                  <a:latin typeface="Garamond" charset="0"/>
                  <a:ea typeface="Garamond" charset="0"/>
                  <a:cs typeface="Garamond" charset="0"/>
                </a:rPr>
                <a:t>he number of edges in      is </a:t>
              </a:r>
              <a:endParaRPr lang="en-US" sz="32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322" y="2516627"/>
              <a:ext cx="304800" cy="254000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000" y="3028320"/>
              <a:ext cx="723900" cy="36830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128" y="3027342"/>
              <a:ext cx="1511300" cy="3683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982" y="3041020"/>
              <a:ext cx="1130300" cy="368300"/>
            </a:xfrm>
            <a:prstGeom prst="rect">
              <a:avLst/>
            </a:prstGeom>
          </p:spPr>
        </p:pic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674443" y="2890378"/>
              <a:ext cx="455926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200" dirty="0" smtClean="0">
                  <a:latin typeface="Garamond" charset="0"/>
                  <a:ea typeface="Garamond" charset="0"/>
                  <a:cs typeface="Garamond" charset="0"/>
                </a:rPr>
                <a:t>or                  ,  where        </a:t>
              </a:r>
              <a:endParaRPr lang="en-US" sz="3200" dirty="0"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sp>
        <p:nvSpPr>
          <p:cNvPr id="24" name="Rectangle 3"/>
          <p:cNvSpPr>
            <a:spLocks/>
          </p:cNvSpPr>
          <p:nvPr/>
        </p:nvSpPr>
        <p:spPr bwMode="auto">
          <a:xfrm>
            <a:off x="6994802" y="167755"/>
            <a:ext cx="1835664" cy="50783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(S-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Teng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‘04)</a:t>
            </a:r>
            <a:endParaRPr lang="en-US" sz="28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12958" y="3661574"/>
            <a:ext cx="12415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Where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78735" y="3652723"/>
            <a:ext cx="6955708" cy="596393"/>
            <a:chOff x="1092958" y="2070926"/>
            <a:chExt cx="6955708" cy="596393"/>
          </a:xfrm>
        </p:grpSpPr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958" y="2083597"/>
              <a:ext cx="1422400" cy="4826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333" y="2083597"/>
              <a:ext cx="2832100" cy="4826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702491" y="2070926"/>
              <a:ext cx="41549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if</a:t>
              </a:r>
              <a:endParaRPr lang="en-US" sz="32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45497" y="2082543"/>
              <a:ext cx="114486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f</a:t>
              </a:r>
              <a:r>
                <a:rPr lang="en-US" sz="3200" dirty="0" smtClean="0">
                  <a:solidFill>
                    <a:srgbClr val="000000"/>
                  </a:solidFill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or all</a:t>
              </a:r>
              <a:endParaRPr lang="en-US" sz="32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Gill Sans" charset="0"/>
              </a:endParaRPr>
            </a:p>
          </p:txBody>
        </p:sp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66" y="2300868"/>
              <a:ext cx="215900" cy="1905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2328525" y="2507045"/>
            <a:ext cx="4544762" cy="884100"/>
            <a:chOff x="3162657" y="4931036"/>
            <a:chExt cx="4544762" cy="884100"/>
          </a:xfrm>
        </p:grpSpPr>
        <p:sp>
          <p:nvSpPr>
            <p:cNvPr id="32" name="Rounded Rectangle 31"/>
            <p:cNvSpPr/>
            <p:nvPr/>
          </p:nvSpPr>
          <p:spPr>
            <a:xfrm>
              <a:off x="3162657" y="4931036"/>
              <a:ext cx="4544762" cy="884100"/>
            </a:xfrm>
            <a:prstGeom prst="roundRect">
              <a:avLst/>
            </a:prstGeom>
            <a:solidFill>
              <a:srgbClr val="FF82D5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711" y="4973408"/>
              <a:ext cx="4229100" cy="762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44833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3025" y="44450"/>
            <a:ext cx="488358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Why we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</a:rPr>
              <a:t>sparsify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 graphs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51775" y="1113916"/>
            <a:ext cx="772929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0" algn="l"/>
            <a:r>
              <a:rPr lang="en-US" sz="3200" smtClean="0">
                <a:latin typeface="Garamond" charset="0"/>
                <a:ea typeface="Garamond" charset="0"/>
                <a:cs typeface="Garamond" charset="0"/>
              </a:rPr>
              <a:t>To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save memory when storing graphs.</a:t>
            </a: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To speed up algorithms: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	flow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problems in graphs  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2400" dirty="0" err="1">
                <a:latin typeface="Garamond" charset="0"/>
                <a:ea typeface="Garamond" charset="0"/>
                <a:cs typeface="Garamond" charset="0"/>
              </a:rPr>
              <a:t>Benczur-Karger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‘96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	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linear equations in 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</a:rPr>
              <a:t>Laplacians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S-</a:t>
            </a:r>
            <a:r>
              <a:rPr lang="en-US" sz="2400" dirty="0" err="1">
                <a:latin typeface="Garamond" charset="0"/>
                <a:ea typeface="Garamond" charset="0"/>
                <a:cs typeface="Garamond" charset="0"/>
              </a:rPr>
              <a:t>Teng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fr-FR" sz="2400" dirty="0" smtClean="0">
                <a:latin typeface="Garamond" charset="0"/>
                <a:ea typeface="Garamond" charset="0"/>
                <a:cs typeface="Garamond" charset="0"/>
              </a:rPr>
              <a:t>‘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04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108709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/>
          </p:cNvSpPr>
          <p:nvPr/>
        </p:nvSpPr>
        <p:spPr bwMode="auto">
          <a:xfrm>
            <a:off x="94268" y="54712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Graph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 Theorems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17" name="Rectangle 4"/>
          <p:cNvSpPr>
            <a:spLocks/>
          </p:cNvSpPr>
          <p:nvPr/>
        </p:nvSpPr>
        <p:spPr bwMode="auto">
          <a:xfrm>
            <a:off x="1389995" y="1173667"/>
            <a:ext cx="7937500" cy="30734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2266" y="937809"/>
            <a:ext cx="8915400" cy="2091267"/>
            <a:chOff x="441123" y="4355495"/>
            <a:chExt cx="8915400" cy="2091267"/>
          </a:xfrm>
        </p:grpSpPr>
        <p:grpSp>
          <p:nvGrpSpPr>
            <p:cNvPr id="2" name="Group 1"/>
            <p:cNvGrpSpPr/>
            <p:nvPr/>
          </p:nvGrpSpPr>
          <p:grpSpPr>
            <a:xfrm>
              <a:off x="441123" y="4355495"/>
              <a:ext cx="8915400" cy="2091267"/>
              <a:chOff x="228600" y="2028270"/>
              <a:chExt cx="8915400" cy="2091267"/>
            </a:xfrm>
          </p:grpSpPr>
          <p:sp>
            <p:nvSpPr>
              <p:cNvPr id="14339" name="Rectangle 3"/>
              <p:cNvSpPr>
                <a:spLocks/>
              </p:cNvSpPr>
              <p:nvPr/>
            </p:nvSpPr>
            <p:spPr bwMode="auto">
              <a:xfrm>
                <a:off x="228600" y="2028270"/>
                <a:ext cx="8562985" cy="569387"/>
              </a:xfrm>
              <a:prstGeom prst="rect">
                <a:avLst/>
              </a:prstGeom>
              <a:noFill/>
              <a:ln w="12700" cap="rnd">
                <a:noFill/>
                <a:round/>
                <a:headEnd type="none" w="med" len="med"/>
                <a:tailEnd type="none" w="med" len="med"/>
              </a:ln>
            </p:spPr>
            <p:txBody>
              <a:bodyPr wrap="none" lIns="38100" tIns="38100" rIns="38100" bIns="38100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3200" dirty="0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For every                       </a:t>
                </a:r>
                <a:r>
                  <a:rPr lang="en-US" sz="3200" dirty="0" smtClean="0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, </a:t>
                </a:r>
                <a:r>
                  <a:rPr lang="en-US" sz="3200" dirty="0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there is a                       </a:t>
                </a:r>
                <a:r>
                  <a:rPr lang="en-US" sz="3200" dirty="0" err="1" smtClean="0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s.t</a:t>
                </a:r>
                <a:r>
                  <a:rPr lang="en-US" sz="3200" dirty="0" err="1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.</a:t>
                </a:r>
                <a:endParaRPr lang="en-US" sz="3200" dirty="0">
                  <a:latin typeface="Garamond" charset="0"/>
                  <a:ea typeface="Garamond" charset="0"/>
                  <a:cs typeface="Garamond" charset="0"/>
                  <a:sym typeface="Corbel" charset="0"/>
                </a:endParaRPr>
              </a:p>
            </p:txBody>
          </p:sp>
          <p:sp>
            <p:nvSpPr>
              <p:cNvPr id="14340" name="Rectangle 4"/>
              <p:cNvSpPr>
                <a:spLocks/>
              </p:cNvSpPr>
              <p:nvPr/>
            </p:nvSpPr>
            <p:spPr bwMode="auto">
              <a:xfrm>
                <a:off x="1206500" y="2485470"/>
                <a:ext cx="7937500" cy="1634067"/>
              </a:xfrm>
              <a:prstGeom prst="rect">
                <a:avLst/>
              </a:prstGeom>
              <a:noFill/>
              <a:ln w="12700" cap="rnd">
                <a:noFill/>
                <a:round/>
                <a:headEnd type="none" w="med" len="med"/>
                <a:tailEnd type="none" w="med" len="med"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/>
                <a:endParaRPr lang="en-US" sz="3200" dirty="0">
                  <a:latin typeface="Garamond" charset="0"/>
                  <a:ea typeface="Garamond" charset="0"/>
                  <a:cs typeface="Garamond" charset="0"/>
                  <a:sym typeface="Corbel" charset="0"/>
                </a:endParaRPr>
              </a:p>
              <a:p>
                <a:pPr algn="l"/>
                <a:endParaRPr lang="en-US" sz="3200" dirty="0">
                  <a:latin typeface="Garamond" charset="0"/>
                  <a:ea typeface="Garamond" charset="0"/>
                  <a:cs typeface="Garamond" charset="0"/>
                  <a:sym typeface="Corbel" charset="0"/>
                </a:endParaRPr>
              </a:p>
            </p:txBody>
          </p:sp>
          <p:pic>
            <p:nvPicPr>
              <p:cNvPr id="12" name="Picture 11" descr="latex-image-1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40766" y="2172577"/>
                <a:ext cx="2070100" cy="368300"/>
              </a:xfrm>
              <a:prstGeom prst="rect">
                <a:avLst/>
              </a:prstGeom>
            </p:spPr>
          </p:pic>
          <p:pic>
            <p:nvPicPr>
              <p:cNvPr id="13" name="Picture 12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8100" y="2172902"/>
                <a:ext cx="1993900" cy="368300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3331301" y="5180301"/>
              <a:ext cx="76655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 smtClean="0"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and</a:t>
              </a:r>
              <a:endParaRPr lang="en-US" sz="3200" dirty="0"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sp>
        <p:nvSpPr>
          <p:cNvPr id="15" name="Rectangle 3"/>
          <p:cNvSpPr>
            <a:spLocks/>
          </p:cNvSpPr>
          <p:nvPr/>
        </p:nvSpPr>
        <p:spPr bwMode="auto">
          <a:xfrm>
            <a:off x="5380378" y="2574343"/>
            <a:ext cx="3514873" cy="50783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(Batson-S-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Srivastava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‘09)</a:t>
            </a:r>
            <a:endParaRPr lang="en-US" sz="28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66" y="1826402"/>
            <a:ext cx="314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80" y="1880956"/>
            <a:ext cx="1790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8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/>
          </p:cNvSpPr>
          <p:nvPr/>
        </p:nvSpPr>
        <p:spPr bwMode="auto">
          <a:xfrm>
            <a:off x="94268" y="54712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Graph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 Theorems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17" name="Rectangle 4"/>
          <p:cNvSpPr>
            <a:spLocks/>
          </p:cNvSpPr>
          <p:nvPr/>
        </p:nvSpPr>
        <p:spPr bwMode="auto">
          <a:xfrm>
            <a:off x="1389995" y="1173667"/>
            <a:ext cx="7937500" cy="30734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  <a:p>
            <a:pPr algn="l"/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2266" y="937809"/>
            <a:ext cx="8915400" cy="2091267"/>
            <a:chOff x="441123" y="4355495"/>
            <a:chExt cx="8915400" cy="2091267"/>
          </a:xfrm>
        </p:grpSpPr>
        <p:grpSp>
          <p:nvGrpSpPr>
            <p:cNvPr id="2" name="Group 1"/>
            <p:cNvGrpSpPr/>
            <p:nvPr/>
          </p:nvGrpSpPr>
          <p:grpSpPr>
            <a:xfrm>
              <a:off x="441123" y="4355495"/>
              <a:ext cx="8915400" cy="2091267"/>
              <a:chOff x="228600" y="2028270"/>
              <a:chExt cx="8915400" cy="2091267"/>
            </a:xfrm>
          </p:grpSpPr>
          <p:sp>
            <p:nvSpPr>
              <p:cNvPr id="14339" name="Rectangle 3"/>
              <p:cNvSpPr>
                <a:spLocks/>
              </p:cNvSpPr>
              <p:nvPr/>
            </p:nvSpPr>
            <p:spPr bwMode="auto">
              <a:xfrm>
                <a:off x="228600" y="2028270"/>
                <a:ext cx="8562985" cy="569387"/>
              </a:xfrm>
              <a:prstGeom prst="rect">
                <a:avLst/>
              </a:prstGeom>
              <a:noFill/>
              <a:ln w="12700" cap="rnd">
                <a:noFill/>
                <a:round/>
                <a:headEnd type="none" w="med" len="med"/>
                <a:tailEnd type="none" w="med" len="med"/>
              </a:ln>
            </p:spPr>
            <p:txBody>
              <a:bodyPr wrap="none" lIns="38100" tIns="38100" rIns="38100" bIns="38100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3200" dirty="0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For every                       </a:t>
                </a:r>
                <a:r>
                  <a:rPr lang="en-US" sz="3200" dirty="0" smtClean="0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, </a:t>
                </a:r>
                <a:r>
                  <a:rPr lang="en-US" sz="3200" dirty="0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there is a                       </a:t>
                </a:r>
                <a:r>
                  <a:rPr lang="en-US" sz="3200" dirty="0" err="1" smtClean="0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s.t</a:t>
                </a:r>
                <a:r>
                  <a:rPr lang="en-US" sz="3200" dirty="0" err="1">
                    <a:latin typeface="Garamond" charset="0"/>
                    <a:ea typeface="Garamond" charset="0"/>
                    <a:cs typeface="Garamond" charset="0"/>
                    <a:sym typeface="Corbel" charset="0"/>
                  </a:rPr>
                  <a:t>.</a:t>
                </a:r>
                <a:endParaRPr lang="en-US" sz="3200" dirty="0">
                  <a:latin typeface="Garamond" charset="0"/>
                  <a:ea typeface="Garamond" charset="0"/>
                  <a:cs typeface="Garamond" charset="0"/>
                  <a:sym typeface="Corbel" charset="0"/>
                </a:endParaRPr>
              </a:p>
            </p:txBody>
          </p:sp>
          <p:sp>
            <p:nvSpPr>
              <p:cNvPr id="14340" name="Rectangle 4"/>
              <p:cNvSpPr>
                <a:spLocks/>
              </p:cNvSpPr>
              <p:nvPr/>
            </p:nvSpPr>
            <p:spPr bwMode="auto">
              <a:xfrm>
                <a:off x="1206500" y="2485470"/>
                <a:ext cx="7937500" cy="1634067"/>
              </a:xfrm>
              <a:prstGeom prst="rect">
                <a:avLst/>
              </a:prstGeom>
              <a:noFill/>
              <a:ln w="12700" cap="rnd">
                <a:noFill/>
                <a:round/>
                <a:headEnd type="none" w="med" len="med"/>
                <a:tailEnd type="none" w="med" len="med"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/>
                <a:endParaRPr lang="en-US" sz="3200" dirty="0">
                  <a:latin typeface="Garamond" charset="0"/>
                  <a:ea typeface="Garamond" charset="0"/>
                  <a:cs typeface="Garamond" charset="0"/>
                  <a:sym typeface="Corbel" charset="0"/>
                </a:endParaRPr>
              </a:p>
              <a:p>
                <a:pPr algn="l"/>
                <a:endParaRPr lang="en-US" sz="3200" dirty="0">
                  <a:latin typeface="Garamond" charset="0"/>
                  <a:ea typeface="Garamond" charset="0"/>
                  <a:cs typeface="Garamond" charset="0"/>
                  <a:sym typeface="Corbel" charset="0"/>
                </a:endParaRPr>
              </a:p>
            </p:txBody>
          </p:sp>
          <p:pic>
            <p:nvPicPr>
              <p:cNvPr id="12" name="Picture 11" descr="latex-image-1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40766" y="2172577"/>
                <a:ext cx="2070100" cy="368300"/>
              </a:xfrm>
              <a:prstGeom prst="rect">
                <a:avLst/>
              </a:prstGeom>
            </p:spPr>
          </p:pic>
          <p:pic>
            <p:nvPicPr>
              <p:cNvPr id="13" name="Picture 12" descr="latex-image-1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8100" y="2172902"/>
                <a:ext cx="1993900" cy="368300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3331301" y="5180301"/>
              <a:ext cx="76655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 smtClean="0">
                  <a:latin typeface="Garamond" charset="0"/>
                  <a:ea typeface="Garamond" charset="0"/>
                  <a:cs typeface="Garamond" charset="0"/>
                  <a:sym typeface="Corbel" charset="0"/>
                </a:rPr>
                <a:t>and</a:t>
              </a:r>
              <a:endParaRPr lang="en-US" sz="3200" dirty="0">
                <a:latin typeface="Garamond" charset="0"/>
                <a:ea typeface="Garamond" charset="0"/>
                <a:cs typeface="Garamond" charset="0"/>
              </a:endParaRPr>
            </a:p>
          </p:txBody>
        </p:sp>
      </p:grpSp>
      <p:sp>
        <p:nvSpPr>
          <p:cNvPr id="15" name="Rectangle 3"/>
          <p:cNvSpPr>
            <a:spLocks/>
          </p:cNvSpPr>
          <p:nvPr/>
        </p:nvSpPr>
        <p:spPr bwMode="auto">
          <a:xfrm>
            <a:off x="5380378" y="2574343"/>
            <a:ext cx="3514873" cy="50783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(Batson-S-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Srivastava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‘09)</a:t>
            </a:r>
            <a:endParaRPr lang="en-US" sz="28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sp>
        <p:nvSpPr>
          <p:cNvPr id="18" name="Rectangle 5"/>
          <p:cNvSpPr>
            <a:spLocks/>
          </p:cNvSpPr>
          <p:nvPr/>
        </p:nvSpPr>
        <p:spPr bwMode="auto">
          <a:xfrm>
            <a:off x="329224" y="3632342"/>
            <a:ext cx="7098931" cy="569387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  <a:sym typeface="Corbel" charset="0"/>
              </a:rPr>
              <a:t>By careful random sampling, </a:t>
            </a:r>
            <a:r>
              <a:rPr lang="en-US" sz="3200" dirty="0" smtClean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  <a:sym typeface="Corbel" charset="0"/>
              </a:rPr>
              <a:t>can quickly get</a:t>
            </a:r>
            <a:endParaRPr lang="en-US" sz="3200" dirty="0">
              <a:solidFill>
                <a:schemeClr val="tx1"/>
              </a:solidFill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sp>
        <p:nvSpPr>
          <p:cNvPr id="20" name="Rectangle 10"/>
          <p:cNvSpPr>
            <a:spLocks/>
          </p:cNvSpPr>
          <p:nvPr/>
        </p:nvSpPr>
        <p:spPr bwMode="auto">
          <a:xfrm>
            <a:off x="6265866" y="4978430"/>
            <a:ext cx="2535234" cy="57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514350" indent="-514350" algn="l"/>
            <a:r>
              <a:rPr lang="en-US" sz="2800" dirty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  <a:sym typeface="Corbel" charset="0"/>
              </a:rPr>
              <a:t>  (S-</a:t>
            </a:r>
            <a:r>
              <a:rPr lang="en-US" sz="2800" dirty="0" err="1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  <a:sym typeface="Corbel" charset="0"/>
              </a:rPr>
              <a:t>Srivastava</a:t>
            </a:r>
            <a:r>
              <a:rPr lang="en-US" sz="2800" dirty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  <a:sym typeface="Corbel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  <a:sym typeface="Corbel" charset="0"/>
              </a:rPr>
              <a:t>‘08</a:t>
            </a:r>
            <a:r>
              <a:rPr lang="en-US" sz="2800" dirty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  <a:sym typeface="Corbel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650" y="4364234"/>
            <a:ext cx="33401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366" y="1826402"/>
            <a:ext cx="314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80" y="1880956"/>
            <a:ext cx="1790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29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21" y="3985231"/>
            <a:ext cx="3733800" cy="2052498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0" y="1227577"/>
            <a:ext cx="5372100" cy="965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95" y="2518444"/>
            <a:ext cx="2971800" cy="977900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82808" y="44450"/>
            <a:ext cx="388920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</a:rPr>
              <a:t>Laplacian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 Matrices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66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0" y="1227577"/>
            <a:ext cx="5372100" cy="965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10" y="2523127"/>
            <a:ext cx="3594100" cy="21717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99095" y="3701551"/>
            <a:ext cx="2660136" cy="646331"/>
            <a:chOff x="2971800" y="5449669"/>
            <a:chExt cx="2660136" cy="646331"/>
          </a:xfrm>
        </p:grpSpPr>
        <p:sp>
          <p:nvSpPr>
            <p:cNvPr id="13" name="Rounded Rectangle 12"/>
            <p:cNvSpPr/>
            <p:nvPr/>
          </p:nvSpPr>
          <p:spPr>
            <a:xfrm>
              <a:off x="2971800" y="5449669"/>
              <a:ext cx="2660136" cy="646331"/>
            </a:xfrm>
            <a:prstGeom prst="roundRect">
              <a:avLst/>
            </a:prstGeom>
            <a:solidFill>
              <a:srgbClr val="FF82D5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301" y="5586822"/>
              <a:ext cx="2387600" cy="419100"/>
            </a:xfrm>
            <a:prstGeom prst="rect">
              <a:avLst/>
            </a:prstGeom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2808" y="44450"/>
            <a:ext cx="388920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</a:rPr>
              <a:t>Laplacian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 Matrices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29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898" y="4970491"/>
            <a:ext cx="3060700" cy="11049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0" y="1227577"/>
            <a:ext cx="5372100" cy="965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10" y="2523127"/>
            <a:ext cx="3594100" cy="2171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75" y="5337216"/>
            <a:ext cx="388353" cy="388353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60" y="5275150"/>
            <a:ext cx="697441" cy="498172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663238" y="5275150"/>
            <a:ext cx="98420" cy="521485"/>
          </a:xfrm>
          <a:prstGeom prst="ellipse">
            <a:avLst/>
          </a:prstGeom>
          <a:ln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endParaRPr lang="en-US" sz="3200" dirty="0" smtClean="0">
              <a:solidFill>
                <a:srgbClr val="000000"/>
              </a:solidFill>
              <a:latin typeface="Corbel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32" y="5923303"/>
            <a:ext cx="558800" cy="266700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82808" y="44450"/>
            <a:ext cx="388920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</a:rPr>
              <a:t>Laplacian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 Matrices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99095" y="3701551"/>
            <a:ext cx="2660136" cy="646331"/>
            <a:chOff x="2971800" y="5449669"/>
            <a:chExt cx="2660136" cy="646331"/>
          </a:xfrm>
        </p:grpSpPr>
        <p:sp>
          <p:nvSpPr>
            <p:cNvPr id="19" name="Rounded Rectangle 18"/>
            <p:cNvSpPr/>
            <p:nvPr/>
          </p:nvSpPr>
          <p:spPr>
            <a:xfrm>
              <a:off x="2971800" y="5449669"/>
              <a:ext cx="2660136" cy="646331"/>
            </a:xfrm>
            <a:prstGeom prst="roundRect">
              <a:avLst/>
            </a:prstGeom>
            <a:solidFill>
              <a:srgbClr val="FF82D5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301" y="5586822"/>
              <a:ext cx="23876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0074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228600" y="152400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08" y="1208373"/>
            <a:ext cx="5244977" cy="1391198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9" y="1651580"/>
            <a:ext cx="698500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72" y="2939501"/>
            <a:ext cx="5244977" cy="139119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0" y="3205457"/>
            <a:ext cx="749300" cy="711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95621" y="3290347"/>
            <a:ext cx="1021303" cy="688985"/>
            <a:chOff x="3095621" y="3290347"/>
            <a:chExt cx="1021303" cy="688985"/>
          </a:xfrm>
        </p:grpSpPr>
        <p:sp>
          <p:nvSpPr>
            <p:cNvPr id="8" name="Oval 7"/>
            <p:cNvSpPr/>
            <p:nvPr/>
          </p:nvSpPr>
          <p:spPr>
            <a:xfrm>
              <a:off x="3095621" y="3296707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216269" y="3290347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479801" y="3294571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790961" y="3293503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916901" y="3292435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032257" y="3296659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5400000">
            <a:off x="4772021" y="3299872"/>
            <a:ext cx="1021303" cy="688985"/>
            <a:chOff x="3095621" y="3290347"/>
            <a:chExt cx="1021303" cy="688985"/>
          </a:xfrm>
        </p:grpSpPr>
        <p:sp>
          <p:nvSpPr>
            <p:cNvPr id="26" name="Oval 25"/>
            <p:cNvSpPr/>
            <p:nvPr/>
          </p:nvSpPr>
          <p:spPr>
            <a:xfrm>
              <a:off x="3095621" y="3296707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216269" y="3290347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479801" y="3294571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790961" y="3293503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916901" y="3292435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032257" y="3296659"/>
              <a:ext cx="84667" cy="682625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l"/>
              <a:endParaRPr lang="en-US" sz="3200" dirty="0" smtClean="0"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</p:grp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8" y="5225388"/>
            <a:ext cx="5981700" cy="115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484" y="1633939"/>
            <a:ext cx="4953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4392" y="1510719"/>
            <a:ext cx="889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00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Net2c1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56" y="760450"/>
            <a:ext cx="9144000" cy="6519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2855" y="437688"/>
            <a:ext cx="18752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“vertex” 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>
                <a:latin typeface="+mn-lt"/>
              </a:rPr>
              <a:t>or “node”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0296" y="5655583"/>
            <a:ext cx="23747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latin typeface="+mn-lt"/>
              </a:rPr>
              <a:t>“edge” = </a:t>
            </a:r>
          </a:p>
          <a:p>
            <a:pPr algn="l"/>
            <a:r>
              <a:rPr lang="en-US" sz="3200" dirty="0" smtClean="0"/>
              <a:t>pair of nodes</a:t>
            </a:r>
            <a:endParaRPr lang="en-US" sz="3200" dirty="0" smtClean="0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5801915" y="1514906"/>
            <a:ext cx="136094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6" idx="1"/>
          </p:cNvCxnSpPr>
          <p:nvPr/>
        </p:nvCxnSpPr>
        <p:spPr bwMode="auto">
          <a:xfrm flipH="1" flipV="1">
            <a:off x="5180292" y="5407921"/>
            <a:ext cx="1500004" cy="7862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sym typeface="Corbel Bold" charset="0"/>
              </a:rPr>
              <a:t>A Social Network Graph </a:t>
            </a:r>
          </a:p>
        </p:txBody>
      </p:sp>
    </p:spTree>
    <p:extLst>
      <p:ext uri="{BB962C8B-B14F-4D97-AF65-F5344CB8AC3E}">
        <p14:creationId xmlns:p14="http://schemas.microsoft.com/office/powerpoint/2010/main" val="554290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08" y="1208373"/>
            <a:ext cx="5244977" cy="1391198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9" y="1651580"/>
            <a:ext cx="698500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72" y="2939501"/>
            <a:ext cx="5244977" cy="139119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0" y="3205457"/>
            <a:ext cx="749300" cy="7112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8" y="5225388"/>
            <a:ext cx="5981700" cy="11557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095621" y="2893362"/>
            <a:ext cx="1021303" cy="1395806"/>
            <a:chOff x="3095621" y="3290347"/>
            <a:chExt cx="1021303" cy="688985"/>
          </a:xfrm>
        </p:grpSpPr>
        <p:sp>
          <p:nvSpPr>
            <p:cNvPr id="34" name="Oval 33"/>
            <p:cNvSpPr/>
            <p:nvPr/>
          </p:nvSpPr>
          <p:spPr>
            <a:xfrm>
              <a:off x="3095621" y="3296707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216269" y="3290347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479801" y="3294571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790961" y="3293503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916901" y="3292435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4032257" y="3296659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rot="5400000">
            <a:off x="4807893" y="2831895"/>
            <a:ext cx="1021303" cy="1508807"/>
            <a:chOff x="3095621" y="3290347"/>
            <a:chExt cx="1021303" cy="688985"/>
          </a:xfrm>
        </p:grpSpPr>
        <p:sp>
          <p:nvSpPr>
            <p:cNvPr id="41" name="Oval 40"/>
            <p:cNvSpPr/>
            <p:nvPr/>
          </p:nvSpPr>
          <p:spPr>
            <a:xfrm>
              <a:off x="3095621" y="3296707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216269" y="3290347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479801" y="3294571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790961" y="3293503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916901" y="3292435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4032257" y="3296659"/>
              <a:ext cx="84667" cy="682625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</p:grp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6171033" y="3027322"/>
            <a:ext cx="31378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 dirty="0">
                <a:solidFill>
                  <a:srgbClr val="800000"/>
                </a:solidFill>
                <a:latin typeface="Corbel"/>
                <a:cs typeface="Corbel"/>
              </a:rPr>
              <a:t>s</a:t>
            </a:r>
            <a:r>
              <a:rPr lang="en-US" sz="3200" i="1" dirty="0" smtClean="0">
                <a:solidFill>
                  <a:srgbClr val="800000"/>
                </a:solidFill>
                <a:latin typeface="Corbel"/>
                <a:cs typeface="Corbel"/>
              </a:rPr>
              <a:t>ubset of vectors,</a:t>
            </a:r>
          </a:p>
          <a:p>
            <a:r>
              <a:rPr lang="en-US" sz="3200" i="1" dirty="0">
                <a:solidFill>
                  <a:srgbClr val="800000"/>
                </a:solidFill>
                <a:latin typeface="Corbel"/>
                <a:cs typeface="Corbel"/>
              </a:rPr>
              <a:t>s</a:t>
            </a:r>
            <a:r>
              <a:rPr lang="en-US" sz="3200" i="1" dirty="0" smtClean="0">
                <a:solidFill>
                  <a:srgbClr val="800000"/>
                </a:solidFill>
                <a:latin typeface="Corbel"/>
                <a:cs typeface="Corbel"/>
              </a:rPr>
              <a:t>caled up</a:t>
            </a:r>
          </a:p>
        </p:txBody>
      </p:sp>
      <p:sp>
        <p:nvSpPr>
          <p:cNvPr id="25" name="Rectangle 24"/>
          <p:cNvSpPr>
            <a:spLocks/>
          </p:cNvSpPr>
          <p:nvPr/>
        </p:nvSpPr>
        <p:spPr bwMode="auto">
          <a:xfrm>
            <a:off x="228600" y="152400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484" y="1633939"/>
            <a:ext cx="495300" cy="50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4392" y="1510719"/>
            <a:ext cx="889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6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08" y="1208373"/>
            <a:ext cx="5244977" cy="1391198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9" y="1651580"/>
            <a:ext cx="698500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72" y="2939501"/>
            <a:ext cx="5244977" cy="139119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0" y="3205457"/>
            <a:ext cx="749300" cy="7112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8" y="5225388"/>
            <a:ext cx="5981700" cy="1155700"/>
          </a:xfrm>
          <a:prstGeom prst="rect">
            <a:avLst/>
          </a:prstGeom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6171033" y="3027322"/>
            <a:ext cx="31378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 dirty="0">
                <a:solidFill>
                  <a:srgbClr val="800000"/>
                </a:solidFill>
                <a:latin typeface="Corbel"/>
                <a:cs typeface="Corbel"/>
              </a:rPr>
              <a:t>s</a:t>
            </a:r>
            <a:r>
              <a:rPr lang="en-US" sz="3200" i="1" dirty="0" smtClean="0">
                <a:solidFill>
                  <a:srgbClr val="800000"/>
                </a:solidFill>
                <a:latin typeface="Corbel"/>
                <a:cs typeface="Corbel"/>
              </a:rPr>
              <a:t>ubset of vectors,</a:t>
            </a:r>
          </a:p>
          <a:p>
            <a:r>
              <a:rPr lang="en-US" sz="3200" i="1" dirty="0">
                <a:solidFill>
                  <a:srgbClr val="800000"/>
                </a:solidFill>
                <a:latin typeface="Corbel"/>
                <a:cs typeface="Corbel"/>
              </a:rPr>
              <a:t>s</a:t>
            </a:r>
            <a:r>
              <a:rPr lang="en-US" sz="3200" i="1" dirty="0" smtClean="0">
                <a:solidFill>
                  <a:srgbClr val="800000"/>
                </a:solidFill>
                <a:latin typeface="Corbel"/>
                <a:cs typeface="Corbel"/>
              </a:rPr>
              <a:t>caled up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095621" y="2779810"/>
            <a:ext cx="1021303" cy="1636782"/>
            <a:chOff x="3095621" y="2727978"/>
            <a:chExt cx="1021303" cy="1636782"/>
          </a:xfrm>
        </p:grpSpPr>
        <p:sp>
          <p:nvSpPr>
            <p:cNvPr id="26" name="Oval 25"/>
            <p:cNvSpPr/>
            <p:nvPr/>
          </p:nvSpPr>
          <p:spPr>
            <a:xfrm>
              <a:off x="3095621" y="2867373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216270" y="2948280"/>
              <a:ext cx="81726" cy="1185449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479802" y="2779813"/>
              <a:ext cx="83848" cy="1524473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790961" y="2860882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916901" y="2727978"/>
              <a:ext cx="87345" cy="1636782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032257" y="2867275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rot="5400000">
            <a:off x="4770669" y="2796135"/>
            <a:ext cx="1021303" cy="1636782"/>
            <a:chOff x="3095621" y="2727978"/>
            <a:chExt cx="1021303" cy="1636782"/>
          </a:xfrm>
        </p:grpSpPr>
        <p:sp>
          <p:nvSpPr>
            <p:cNvPr id="48" name="Oval 47"/>
            <p:cNvSpPr/>
            <p:nvPr/>
          </p:nvSpPr>
          <p:spPr>
            <a:xfrm>
              <a:off x="3095621" y="2867373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216270" y="2948280"/>
              <a:ext cx="81726" cy="1185449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479802" y="2779813"/>
              <a:ext cx="83848" cy="1524473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790961" y="2860882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916901" y="2727978"/>
              <a:ext cx="87345" cy="1636782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032257" y="2867275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</p:grpSp>
      <p:sp>
        <p:nvSpPr>
          <p:cNvPr id="33" name="Rectangle 32"/>
          <p:cNvSpPr>
            <a:spLocks/>
          </p:cNvSpPr>
          <p:nvPr/>
        </p:nvSpPr>
        <p:spPr bwMode="auto">
          <a:xfrm>
            <a:off x="228600" y="152400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484" y="1633939"/>
            <a:ext cx="495300" cy="50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4392" y="1510719"/>
            <a:ext cx="889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011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08" y="1208373"/>
            <a:ext cx="5244977" cy="1391198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9" y="1651580"/>
            <a:ext cx="698500" cy="4953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8" y="5225388"/>
            <a:ext cx="5981700" cy="115570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 bwMode="auto">
          <a:xfrm flipV="1">
            <a:off x="7489682" y="3916657"/>
            <a:ext cx="64483" cy="5346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Rounded Rectangle 41"/>
          <p:cNvSpPr/>
          <p:nvPr/>
        </p:nvSpPr>
        <p:spPr>
          <a:xfrm>
            <a:off x="6338328" y="4451686"/>
            <a:ext cx="2456995" cy="676233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US" sz="3200" dirty="0" smtClean="0">
              <a:latin typeface="Corbel"/>
              <a:ea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72" y="2939501"/>
            <a:ext cx="5244977" cy="1391198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0" y="3205457"/>
            <a:ext cx="749300" cy="7112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095621" y="2779810"/>
            <a:ext cx="1021303" cy="1636782"/>
            <a:chOff x="3095621" y="2727978"/>
            <a:chExt cx="1021303" cy="1636782"/>
          </a:xfrm>
        </p:grpSpPr>
        <p:sp>
          <p:nvSpPr>
            <p:cNvPr id="35" name="Oval 34"/>
            <p:cNvSpPr/>
            <p:nvPr/>
          </p:nvSpPr>
          <p:spPr>
            <a:xfrm>
              <a:off x="3095621" y="2867373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216270" y="2948280"/>
              <a:ext cx="81726" cy="1185449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479802" y="2779813"/>
              <a:ext cx="83848" cy="1524473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790961" y="2860882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916901" y="2727978"/>
              <a:ext cx="87345" cy="1636782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032257" y="2867275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 rot="5400000">
            <a:off x="4770669" y="2796135"/>
            <a:ext cx="1021303" cy="1636782"/>
            <a:chOff x="3095621" y="2727978"/>
            <a:chExt cx="1021303" cy="1636782"/>
          </a:xfrm>
        </p:grpSpPr>
        <p:sp>
          <p:nvSpPr>
            <p:cNvPr id="44" name="Oval 43"/>
            <p:cNvSpPr/>
            <p:nvPr/>
          </p:nvSpPr>
          <p:spPr>
            <a:xfrm>
              <a:off x="3095621" y="2867373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216270" y="2948280"/>
              <a:ext cx="81726" cy="1185449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479802" y="2779813"/>
              <a:ext cx="83848" cy="1524473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90961" y="2860882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916901" y="2727978"/>
              <a:ext cx="87345" cy="1636782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032257" y="2867275"/>
              <a:ext cx="84667" cy="1382921"/>
            </a:xfrm>
            <a:prstGeom prst="ellipse">
              <a:avLst/>
            </a:prstGeom>
            <a:ln w="28575" cmpd="sng">
              <a:solidFill>
                <a:srgbClr val="000000"/>
              </a:solidFill>
            </a:ln>
          </p:spPr>
          <p:txBody>
            <a:bodyPr wrap="none" rtlCol="0" anchor="ctr">
              <a:spAutoFit/>
            </a:bodyPr>
            <a:lstStyle/>
            <a:p>
              <a:endParaRPr lang="en-US" sz="3200" dirty="0" smtClean="0">
                <a:solidFill>
                  <a:srgbClr val="000000"/>
                </a:solidFill>
                <a:latin typeface="Corbel"/>
                <a:ea typeface="Lucida Grande" charset="0"/>
                <a:cs typeface="Lucida Grande" charset="0"/>
                <a:sym typeface="Lucida Grande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475" y="4597400"/>
            <a:ext cx="2044700" cy="342900"/>
          </a:xfrm>
          <a:prstGeom prst="rect">
            <a:avLst/>
          </a:prstGeom>
        </p:spPr>
      </p:pic>
      <p:sp>
        <p:nvSpPr>
          <p:cNvPr id="50" name="Rectangle 49"/>
          <p:cNvSpPr>
            <a:spLocks/>
          </p:cNvSpPr>
          <p:nvPr/>
        </p:nvSpPr>
        <p:spPr bwMode="auto">
          <a:xfrm>
            <a:off x="228600" y="152400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4484" y="1633939"/>
            <a:ext cx="495300" cy="508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4392" y="1510719"/>
            <a:ext cx="889000" cy="647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2398" y="1586331"/>
            <a:ext cx="1892300" cy="889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2470" y="3282064"/>
            <a:ext cx="2209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14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228600" y="152400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Simplification of 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20" y="1118304"/>
            <a:ext cx="5981700" cy="1155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2" y="3636059"/>
            <a:ext cx="8420100" cy="1155700"/>
          </a:xfrm>
          <a:prstGeom prst="rect">
            <a:avLst/>
          </a:prstGeom>
        </p:spPr>
      </p:pic>
      <p:sp>
        <p:nvSpPr>
          <p:cNvPr id="32" name="Rectangle 6"/>
          <p:cNvSpPr>
            <a:spLocks/>
          </p:cNvSpPr>
          <p:nvPr/>
        </p:nvSpPr>
        <p:spPr bwMode="auto">
          <a:xfrm>
            <a:off x="2836120" y="2514815"/>
            <a:ext cx="3440134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36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i</a:t>
            </a:r>
            <a:r>
              <a:rPr lang="en-US" sz="36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s  equivalent  to </a:t>
            </a:r>
            <a:endParaRPr lang="en-US" sz="36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06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7" y="1277488"/>
            <a:ext cx="8420100" cy="11557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514440" y="2920006"/>
            <a:ext cx="3440134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Set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543380" y="4354501"/>
            <a:ext cx="3440134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We need 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13" y="4354501"/>
            <a:ext cx="2667000" cy="889000"/>
          </a:xfrm>
          <a:prstGeom prst="rect">
            <a:avLst/>
          </a:prstGeom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228600" y="152400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Simplification of 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0" y="2923762"/>
            <a:ext cx="2184400" cy="889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85" y="3008949"/>
            <a:ext cx="2400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82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7" y="1277488"/>
            <a:ext cx="8420100" cy="1155700"/>
          </a:xfrm>
          <a:prstGeom prst="rect">
            <a:avLst/>
          </a:prstGeom>
        </p:spPr>
      </p:pic>
      <p:sp>
        <p:nvSpPr>
          <p:cNvPr id="11" name="Rectangle 10"/>
          <p:cNvSpPr>
            <a:spLocks/>
          </p:cNvSpPr>
          <p:nvPr/>
        </p:nvSpPr>
        <p:spPr bwMode="auto">
          <a:xfrm>
            <a:off x="377825" y="5153996"/>
            <a:ext cx="3440134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“Decomposition of the identity”</a:t>
            </a:r>
          </a:p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“</a:t>
            </a:r>
            <a:r>
              <a:rPr lang="en-US" sz="32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Parseval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frame”</a:t>
            </a:r>
          </a:p>
          <a:p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“Isotropic Position”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94" y="5123714"/>
            <a:ext cx="2921000" cy="889000"/>
          </a:xfrm>
          <a:prstGeom prst="rect">
            <a:avLst/>
          </a:prstGeom>
        </p:spPr>
      </p:pic>
      <p:sp>
        <p:nvSpPr>
          <p:cNvPr id="16" name="Rectangle 15"/>
          <p:cNvSpPr>
            <a:spLocks/>
          </p:cNvSpPr>
          <p:nvPr/>
        </p:nvSpPr>
        <p:spPr bwMode="auto">
          <a:xfrm>
            <a:off x="514439" y="2932706"/>
            <a:ext cx="5275463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Set                                     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85" y="3008949"/>
            <a:ext cx="2400300" cy="457200"/>
          </a:xfrm>
          <a:prstGeom prst="rect">
            <a:avLst/>
          </a:prstGeom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228600" y="152400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Simplification of 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900" y="2923762"/>
            <a:ext cx="21844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6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91639" y="40332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 by Sampling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77474" y="1463105"/>
            <a:ext cx="6147061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For                                      with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4" y="1549896"/>
            <a:ext cx="2184400" cy="876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2" y="1614556"/>
            <a:ext cx="2870200" cy="4318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74" y="3924456"/>
            <a:ext cx="5537200" cy="1066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00404" y="721145"/>
            <a:ext cx="6193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Rudelson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‘99, </a:t>
            </a:r>
            <a:r>
              <a:rPr lang="en-US" sz="2400" dirty="0" err="1">
                <a:latin typeface="Garamond" charset="0"/>
                <a:ea typeface="Garamond" charset="0"/>
                <a:cs typeface="Garamond" charset="0"/>
              </a:rPr>
              <a:t>Ahlswede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-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Winter ‘02, 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Tropp</a:t>
            </a:r>
            <a:r>
              <a:rPr lang="en-US" sz="24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11) </a:t>
            </a: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71" y="5443614"/>
            <a:ext cx="4216400" cy="1066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0934" y="2603759"/>
            <a:ext cx="8621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Choose   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with probability </a:t>
            </a:r>
          </a:p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If choose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, set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79" y="2861505"/>
            <a:ext cx="292100" cy="2540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06" y="3227230"/>
            <a:ext cx="1562100" cy="4191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88" y="3325208"/>
            <a:ext cx="292100" cy="25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357" y="2635144"/>
            <a:ext cx="1790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91639" y="40332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 by Sampling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77474" y="1463105"/>
            <a:ext cx="6147061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For                                      with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4" y="1549896"/>
            <a:ext cx="2184400" cy="876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2" y="1614556"/>
            <a:ext cx="2870200" cy="4318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74" y="3924456"/>
            <a:ext cx="5537200" cy="1066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00404" y="721145"/>
            <a:ext cx="6193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Rudelson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‘99, </a:t>
            </a:r>
            <a:r>
              <a:rPr lang="en-US" sz="2400" dirty="0" err="1">
                <a:latin typeface="Garamond" charset="0"/>
                <a:ea typeface="Garamond" charset="0"/>
                <a:cs typeface="Garamond" charset="0"/>
              </a:rPr>
              <a:t>Ahlswede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-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Winter ‘02, 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Tropp</a:t>
            </a:r>
            <a:r>
              <a:rPr lang="en-US" sz="24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11) </a:t>
            </a: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71" y="5443614"/>
            <a:ext cx="4216400" cy="1066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0934" y="2603759"/>
            <a:ext cx="8621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Choose   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with probability </a:t>
            </a:r>
          </a:p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If choose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, set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79" y="2861505"/>
            <a:ext cx="292100" cy="2540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06" y="3227230"/>
            <a:ext cx="1562100" cy="4191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88" y="3325208"/>
            <a:ext cx="292100" cy="25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357" y="2635144"/>
            <a:ext cx="1790700" cy="50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0025" y="3136810"/>
            <a:ext cx="3882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smtClean="0">
                <a:solidFill>
                  <a:srgbClr val="0070C0"/>
                </a:solidFill>
                <a:latin typeface="Garamond" charset="0"/>
                <a:ea typeface="Garamond" charset="0"/>
                <a:cs typeface="Garamond" charset="0"/>
              </a:rPr>
              <a:t>(effective conductance</a:t>
            </a:r>
            <a:r>
              <a:rPr lang="en-US" sz="3200" dirty="0" smtClean="0">
                <a:solidFill>
                  <a:srgbClr val="0070C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66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91639" y="40332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 by Sampling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77474" y="1463105"/>
            <a:ext cx="6147061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For                                      with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4" y="1549896"/>
            <a:ext cx="2184400" cy="876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2" y="1614556"/>
            <a:ext cx="2870200" cy="4318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74" y="3924456"/>
            <a:ext cx="5537200" cy="1066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00404" y="721145"/>
            <a:ext cx="6193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Rudelson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‘99, </a:t>
            </a:r>
            <a:r>
              <a:rPr lang="en-US" sz="2400" dirty="0" err="1">
                <a:latin typeface="Garamond" charset="0"/>
                <a:ea typeface="Garamond" charset="0"/>
                <a:cs typeface="Garamond" charset="0"/>
              </a:rPr>
              <a:t>Ahlswede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-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Winter ‘02, 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Tropp</a:t>
            </a:r>
            <a:r>
              <a:rPr lang="en-US" sz="24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11) </a:t>
            </a: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71" y="5443614"/>
            <a:ext cx="4216400" cy="1066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0934" y="2603759"/>
            <a:ext cx="8621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Choose   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with probability </a:t>
            </a:r>
          </a:p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If choose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, set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79" y="2861505"/>
            <a:ext cx="292100" cy="2540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06" y="3227230"/>
            <a:ext cx="1562100" cy="4191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88" y="3325208"/>
            <a:ext cx="292100" cy="2540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4" y="2634895"/>
            <a:ext cx="3937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91639" y="40332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 by Sampling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77474" y="1463105"/>
            <a:ext cx="6147061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For                                      with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4" y="1549896"/>
            <a:ext cx="2184400" cy="876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2" y="1614556"/>
            <a:ext cx="2870200" cy="431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00404" y="721145"/>
            <a:ext cx="6193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Rudelson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‘99, </a:t>
            </a:r>
            <a:r>
              <a:rPr lang="en-US" sz="2400" dirty="0" err="1">
                <a:latin typeface="Garamond" charset="0"/>
                <a:ea typeface="Garamond" charset="0"/>
                <a:cs typeface="Garamond" charset="0"/>
              </a:rPr>
              <a:t>Ahlswede</a:t>
            </a:r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-</a:t>
            </a:r>
            <a:r>
              <a:rPr lang="en-US" sz="2400" dirty="0" smtClean="0">
                <a:latin typeface="Garamond" charset="0"/>
                <a:ea typeface="Garamond" charset="0"/>
                <a:cs typeface="Garamond" charset="0"/>
              </a:rPr>
              <a:t>Winter ‘02, 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Tropp</a:t>
            </a:r>
            <a:r>
              <a:rPr lang="en-US" sz="24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’</a:t>
            </a:r>
            <a:r>
              <a:rPr lang="en-US" sz="24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11) </a:t>
            </a:r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0934" y="2603759"/>
            <a:ext cx="8621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Choose   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with probability </a:t>
            </a:r>
          </a:p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If choose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   , set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79" y="2861505"/>
            <a:ext cx="292100" cy="2540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06" y="3227230"/>
            <a:ext cx="1562100" cy="4191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88" y="3325208"/>
            <a:ext cx="292100" cy="2540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04" y="2634895"/>
            <a:ext cx="3937000" cy="5080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63" y="5182607"/>
            <a:ext cx="2667000" cy="8763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3157" y="4237960"/>
            <a:ext cx="8770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With high probability, choose                         vectors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90660" y="5196772"/>
            <a:ext cx="8221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and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56" y="4339255"/>
            <a:ext cx="2095398" cy="4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A Big Social Network Graph 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4" name="Picture 3" descr="dbl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054100"/>
            <a:ext cx="711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17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91639" y="40332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Optimal (?) 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77474" y="1463105"/>
            <a:ext cx="6147061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For                                      with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4" y="1549896"/>
            <a:ext cx="2184400" cy="876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2" y="1576456"/>
            <a:ext cx="2870200" cy="43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581" y="2603759"/>
            <a:ext cx="8621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Can choose                           vectors</a:t>
            </a:r>
          </a:p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and nonzero values for the      so that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81" y="4286056"/>
            <a:ext cx="2667000" cy="876300"/>
          </a:xfrm>
          <a:prstGeom prst="rect">
            <a:avLst/>
          </a:prstGeom>
        </p:spPr>
      </p:pic>
      <p:sp>
        <p:nvSpPr>
          <p:cNvPr id="18" name="Rectangle 3"/>
          <p:cNvSpPr>
            <a:spLocks/>
          </p:cNvSpPr>
          <p:nvPr/>
        </p:nvSpPr>
        <p:spPr bwMode="auto">
          <a:xfrm>
            <a:off x="5323619" y="615198"/>
            <a:ext cx="3514873" cy="50783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(Batson-S-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Srivastava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‘09)</a:t>
            </a:r>
            <a:endParaRPr lang="en-US" sz="28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07" y="3310039"/>
            <a:ext cx="279400" cy="25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745" y="2694179"/>
            <a:ext cx="2053456" cy="4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63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91639" y="40332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Optimal (?) 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77474" y="1463105"/>
            <a:ext cx="6147061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For                                      with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4" y="1549896"/>
            <a:ext cx="2184400" cy="876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2" y="1576456"/>
            <a:ext cx="2870200" cy="43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581" y="2603759"/>
            <a:ext cx="8621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Can choose                           vectors</a:t>
            </a:r>
          </a:p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and nonzero values for the      so that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81" y="4286056"/>
            <a:ext cx="2667000" cy="876300"/>
          </a:xfrm>
          <a:prstGeom prst="rect">
            <a:avLst/>
          </a:prstGeom>
        </p:spPr>
      </p:pic>
      <p:sp>
        <p:nvSpPr>
          <p:cNvPr id="18" name="Rectangle 3"/>
          <p:cNvSpPr>
            <a:spLocks/>
          </p:cNvSpPr>
          <p:nvPr/>
        </p:nvSpPr>
        <p:spPr bwMode="auto">
          <a:xfrm>
            <a:off x="5323619" y="615198"/>
            <a:ext cx="3514873" cy="50783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(Batson-S-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Srivastava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‘09)</a:t>
            </a:r>
            <a:endParaRPr lang="en-US" sz="28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07" y="3310039"/>
            <a:ext cx="279400" cy="254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89154" y="5358141"/>
            <a:ext cx="6392119" cy="923330"/>
            <a:chOff x="1189154" y="5358141"/>
            <a:chExt cx="6392119" cy="923330"/>
          </a:xfrm>
        </p:grpSpPr>
        <p:sp>
          <p:nvSpPr>
            <p:cNvPr id="12" name="Rectangle 11"/>
            <p:cNvSpPr/>
            <p:nvPr/>
          </p:nvSpPr>
          <p:spPr>
            <a:xfrm>
              <a:off x="1189154" y="5358141"/>
              <a:ext cx="63921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44C8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What are the     !?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4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5231" y="5641455"/>
              <a:ext cx="723900" cy="5715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45" y="2694179"/>
            <a:ext cx="2053456" cy="4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25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91639" y="40332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Optimal (?) Matrix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Sparsification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77474" y="1463105"/>
            <a:ext cx="6147061" cy="65618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For                                      with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4" y="1549896"/>
            <a:ext cx="2184400" cy="876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2" y="1576456"/>
            <a:ext cx="2870200" cy="43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581" y="2603759"/>
            <a:ext cx="8621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Can choose                           vectors</a:t>
            </a:r>
          </a:p>
          <a:p>
            <a:pPr lvl="0"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and nonzero values for the      so that  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81" y="4286056"/>
            <a:ext cx="2667000" cy="876300"/>
          </a:xfrm>
          <a:prstGeom prst="rect">
            <a:avLst/>
          </a:prstGeom>
        </p:spPr>
      </p:pic>
      <p:sp>
        <p:nvSpPr>
          <p:cNvPr id="18" name="Rectangle 3"/>
          <p:cNvSpPr>
            <a:spLocks/>
          </p:cNvSpPr>
          <p:nvPr/>
        </p:nvSpPr>
        <p:spPr bwMode="auto">
          <a:xfrm>
            <a:off x="5323619" y="615198"/>
            <a:ext cx="3514873" cy="507831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(Batson-S-</a:t>
            </a:r>
            <a:r>
              <a:rPr lang="en-US" sz="2800" dirty="0" err="1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Srivastava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‘09)</a:t>
            </a:r>
            <a:endParaRPr lang="en-US" sz="28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07" y="3310039"/>
            <a:ext cx="279400" cy="2540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79" y="5327920"/>
            <a:ext cx="4267200" cy="8509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76993" y="5358141"/>
            <a:ext cx="64164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44C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!?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44C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745" y="2694179"/>
            <a:ext cx="2053456" cy="4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13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91639" y="40332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The </a:t>
            </a:r>
            <a:r>
              <a:rPr lang="en-US" sz="4000" dirty="0" err="1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Kadison</a:t>
            </a:r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-Singer Problem ‘59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sp>
        <p:nvSpPr>
          <p:cNvPr id="14" name="Rectangle 3"/>
          <p:cNvSpPr>
            <a:spLocks/>
          </p:cNvSpPr>
          <p:nvPr/>
        </p:nvSpPr>
        <p:spPr bwMode="auto">
          <a:xfrm>
            <a:off x="791323" y="990600"/>
            <a:ext cx="7412478" cy="4508927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Equivalent to:</a:t>
            </a: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	Anderson’s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Paving Conjectures (‘79, ‘81)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	</a:t>
            </a:r>
            <a:r>
              <a:rPr lang="en-US" sz="3200" dirty="0" err="1">
                <a:latin typeface="Garamond" charset="0"/>
                <a:ea typeface="Garamond" charset="0"/>
                <a:cs typeface="Garamond" charset="0"/>
                <a:sym typeface="Corbel" charset="0"/>
              </a:rPr>
              <a:t>Bourgain-Tzafriri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 Conjecture (‘91)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	</a:t>
            </a:r>
            <a:r>
              <a:rPr lang="en-US" sz="3200" dirty="0" err="1">
                <a:latin typeface="Garamond" charset="0"/>
                <a:ea typeface="Garamond" charset="0"/>
                <a:cs typeface="Garamond" charset="0"/>
                <a:sym typeface="Corbel" charset="0"/>
              </a:rPr>
              <a:t>Feichtinger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 Conjecture (‘05)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	Many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others</a:t>
            </a:r>
          </a:p>
          <a:p>
            <a:pPr algn="l"/>
            <a:endParaRPr lang="en-US" sz="3200" dirty="0" smtClean="0">
              <a:latin typeface="Garamond" charset="0"/>
              <a:ea typeface="Garamond" charset="0"/>
              <a:cs typeface="Garamond" charset="0"/>
              <a:sym typeface="Corbel" charset="0"/>
            </a:endParaRPr>
          </a:p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Implied by: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	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Weaver’s KS</a:t>
            </a:r>
            <a:r>
              <a:rPr lang="en-US" sz="3200" baseline="-250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2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conjecture (‘04)</a:t>
            </a:r>
          </a:p>
          <a:p>
            <a:pPr algn="l"/>
            <a:r>
              <a:rPr lang="en-US" sz="3200" dirty="0">
                <a:latin typeface="Garamond" charset="0"/>
                <a:ea typeface="Garamond" charset="0"/>
                <a:cs typeface="Garamond" charset="0"/>
                <a:sym typeface="Corbel" charset="0"/>
              </a:rPr>
              <a:t>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 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50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40438" y="1157485"/>
            <a:ext cx="3082029" cy="3055715"/>
            <a:chOff x="2543629" y="1251045"/>
            <a:chExt cx="3799116" cy="4074286"/>
          </a:xfrm>
        </p:grpSpPr>
        <p:pic>
          <p:nvPicPr>
            <p:cNvPr id="4" name="Picture 3" descr="jacks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629" y="1251045"/>
              <a:ext cx="3799116" cy="40742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9075" y="1753067"/>
              <a:ext cx="381000" cy="279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1575" y="4552693"/>
              <a:ext cx="698500" cy="279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046" y="4552693"/>
              <a:ext cx="711200" cy="279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28811" y="3422650"/>
              <a:ext cx="711200" cy="2921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359" y="2306111"/>
              <a:ext cx="711200" cy="279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6174" y="4552693"/>
              <a:ext cx="393700" cy="279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79874" y="3422650"/>
              <a:ext cx="393700" cy="292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89374" y="2166411"/>
              <a:ext cx="381000" cy="2794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584988" y="2937633"/>
            <a:ext cx="35868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Corbel"/>
                <a:ea typeface="+mn-ea"/>
                <a:cs typeface="Corbel"/>
              </a:rPr>
              <a:t>f</a:t>
            </a:r>
            <a:r>
              <a:rPr lang="en-US" sz="3200" dirty="0" smtClean="0">
                <a:solidFill>
                  <a:prstClr val="black"/>
                </a:solidFill>
                <a:latin typeface="Corbel"/>
                <a:ea typeface="+mn-ea"/>
                <a:cs typeface="Corbel"/>
              </a:rPr>
              <a:t>or every unit vector </a:t>
            </a:r>
            <a:endParaRPr lang="en-US" sz="2000" dirty="0">
              <a:solidFill>
                <a:prstClr val="black"/>
              </a:solidFill>
              <a:latin typeface="Corbel"/>
              <a:ea typeface="+mn-ea"/>
              <a:cs typeface="Corbe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285850" y="2353734"/>
            <a:ext cx="1486050" cy="32802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"/>
          <p:cNvSpPr>
            <a:spLocks/>
          </p:cNvSpPr>
          <p:nvPr/>
        </p:nvSpPr>
        <p:spPr bwMode="auto">
          <a:xfrm>
            <a:off x="91639" y="40332"/>
            <a:ext cx="85344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Weaver’s Conjecture</a:t>
            </a:r>
            <a:r>
              <a:rPr lang="en-US" sz="400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: Isotropic vectors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05" y="1275924"/>
            <a:ext cx="2184400" cy="8763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29" y="3800676"/>
            <a:ext cx="2692400" cy="9906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26" y="3122505"/>
            <a:ext cx="152400" cy="3048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83" y="2154215"/>
            <a:ext cx="152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6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88900"/>
            <a:ext cx="9311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Partition into approximately ½-Isotropic Sets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" name="Picture 2" descr="jack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" y="655503"/>
            <a:ext cx="3082029" cy="3055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860" y="655483"/>
            <a:ext cx="4191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448" y="655483"/>
            <a:ext cx="431800" cy="406400"/>
          </a:xfrm>
          <a:prstGeom prst="rect">
            <a:avLst/>
          </a:prstGeom>
        </p:spPr>
      </p:pic>
      <p:pic>
        <p:nvPicPr>
          <p:cNvPr id="6" name="Picture 5" descr="jacks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54" y="1256742"/>
            <a:ext cx="2268119" cy="1847439"/>
          </a:xfrm>
          <a:prstGeom prst="rect">
            <a:avLst/>
          </a:prstGeom>
        </p:spPr>
      </p:pic>
      <p:pic>
        <p:nvPicPr>
          <p:cNvPr id="7" name="Picture 6" descr="jacks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78" y="1177851"/>
            <a:ext cx="1606776" cy="20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ck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" y="655503"/>
            <a:ext cx="3082029" cy="3055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860" y="655483"/>
            <a:ext cx="4191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448" y="655483"/>
            <a:ext cx="431800" cy="406400"/>
          </a:xfrm>
          <a:prstGeom prst="rect">
            <a:avLst/>
          </a:prstGeom>
        </p:spPr>
      </p:pic>
      <p:pic>
        <p:nvPicPr>
          <p:cNvPr id="7" name="Picture 6" descr="jacks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54" y="1256742"/>
            <a:ext cx="2268119" cy="1847439"/>
          </a:xfrm>
          <a:prstGeom prst="rect">
            <a:avLst/>
          </a:prstGeom>
        </p:spPr>
      </p:pic>
      <p:pic>
        <p:nvPicPr>
          <p:cNvPr id="8" name="Picture 7" descr="jacks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78" y="1177851"/>
            <a:ext cx="1606776" cy="2033337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78" y="3475537"/>
            <a:ext cx="3937000" cy="495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88900"/>
            <a:ext cx="9311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Partition into approximately ½-Isotropic Sets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3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ck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" y="655503"/>
            <a:ext cx="3082029" cy="3055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667" y="4194191"/>
            <a:ext cx="45720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860" y="655483"/>
            <a:ext cx="4191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448" y="655483"/>
            <a:ext cx="431800" cy="406400"/>
          </a:xfrm>
          <a:prstGeom prst="rect">
            <a:avLst/>
          </a:prstGeom>
        </p:spPr>
      </p:pic>
      <p:pic>
        <p:nvPicPr>
          <p:cNvPr id="8" name="Picture 7" descr="jacks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54" y="1256742"/>
            <a:ext cx="2268119" cy="1847439"/>
          </a:xfrm>
          <a:prstGeom prst="rect">
            <a:avLst/>
          </a:prstGeom>
        </p:spPr>
      </p:pic>
      <p:pic>
        <p:nvPicPr>
          <p:cNvPr id="9" name="Picture 8" descr="jacks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78" y="1177851"/>
            <a:ext cx="1606776" cy="2033337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78" y="3475537"/>
            <a:ext cx="3937000" cy="495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-88900"/>
            <a:ext cx="9311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Partition into approximately ½-Isotropic Sets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8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ck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" y="655503"/>
            <a:ext cx="3082029" cy="3055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667" y="4194191"/>
            <a:ext cx="45720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860" y="655483"/>
            <a:ext cx="4191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448" y="655483"/>
            <a:ext cx="431800" cy="406400"/>
          </a:xfrm>
          <a:prstGeom prst="rect">
            <a:avLst/>
          </a:prstGeom>
        </p:spPr>
      </p:pic>
      <p:pic>
        <p:nvPicPr>
          <p:cNvPr id="8" name="Picture 7" descr="jacks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54" y="1256742"/>
            <a:ext cx="2268119" cy="1847439"/>
          </a:xfrm>
          <a:prstGeom prst="rect">
            <a:avLst/>
          </a:prstGeom>
        </p:spPr>
      </p:pic>
      <p:pic>
        <p:nvPicPr>
          <p:cNvPr id="9" name="Picture 8" descr="jacks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78" y="1177851"/>
            <a:ext cx="1606776" cy="2033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6928" y="4941902"/>
            <a:ext cx="3594100" cy="49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4538" y="5803322"/>
            <a:ext cx="3260762" cy="7001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7581" y="5803322"/>
            <a:ext cx="1515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venir Book"/>
                <a:ea typeface="+mn-ea"/>
                <a:cs typeface="Avenir Book"/>
              </a:rPr>
              <a:t>because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4595" y="5069781"/>
            <a:ext cx="622300" cy="2032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78" y="3475537"/>
            <a:ext cx="3937000" cy="495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-88900"/>
            <a:ext cx="9311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Partition into approximately ½-Isotropic Sets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0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680" y="1505398"/>
            <a:ext cx="4191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524" y="970594"/>
            <a:ext cx="431800" cy="40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75" y="30163"/>
            <a:ext cx="6390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Big vectors make this difficult 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Picture 4" descr="jacks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9" y="1380540"/>
            <a:ext cx="2705175" cy="2702182"/>
          </a:xfrm>
          <a:prstGeom prst="rect">
            <a:avLst/>
          </a:prstGeom>
        </p:spPr>
      </p:pic>
      <p:pic>
        <p:nvPicPr>
          <p:cNvPr id="6" name="Picture 5" descr="jacksa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70" y="2298508"/>
            <a:ext cx="2644398" cy="876300"/>
          </a:xfrm>
          <a:prstGeom prst="rect">
            <a:avLst/>
          </a:prstGeom>
        </p:spPr>
      </p:pic>
      <p:pic>
        <p:nvPicPr>
          <p:cNvPr id="7" name="Picture 6" descr="jacksa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16" y="1493031"/>
            <a:ext cx="831849" cy="25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1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A Graph 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9734" y="1995991"/>
            <a:ext cx="7553852" cy="4533721"/>
            <a:chOff x="749734" y="1995991"/>
            <a:chExt cx="7553852" cy="4533721"/>
          </a:xfrm>
        </p:grpSpPr>
        <p:sp>
          <p:nvSpPr>
            <p:cNvPr id="38" name="Oval 37"/>
            <p:cNvSpPr/>
            <p:nvPr/>
          </p:nvSpPr>
          <p:spPr>
            <a:xfrm>
              <a:off x="749734" y="5620198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 flipV="1">
              <a:off x="2904762" y="2633316"/>
              <a:ext cx="1134887" cy="73152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704283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039650" y="199599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092656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352935" y="3200982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030413" y="3194911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687093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013223" y="4529566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335745" y="4535637"/>
              <a:ext cx="891540" cy="889304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33000">
                  <a:srgbClr val="E700E7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 flipV="1">
              <a:off x="4001548" y="2874615"/>
              <a:ext cx="228600" cy="33906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 flipH="1" flipV="1">
              <a:off x="4687093" y="2885295"/>
              <a:ext cx="266955" cy="315687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 flipV="1">
              <a:off x="2476183" y="4090285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11"/>
            <p:cNvSpPr>
              <a:spLocks noChangeShapeType="1"/>
            </p:cNvSpPr>
            <p:nvPr/>
          </p:nvSpPr>
          <p:spPr bwMode="auto">
            <a:xfrm flipH="1" flipV="1">
              <a:off x="4931188" y="2633316"/>
              <a:ext cx="1320645" cy="6858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11"/>
            <p:cNvSpPr>
              <a:spLocks noChangeShapeType="1"/>
            </p:cNvSpPr>
            <p:nvPr/>
          </p:nvSpPr>
          <p:spPr bwMode="auto">
            <a:xfrm flipH="1" flipV="1">
              <a:off x="2753484" y="3970780"/>
              <a:ext cx="782616" cy="65376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11"/>
            <p:cNvSpPr>
              <a:spLocks noChangeShapeType="1"/>
            </p:cNvSpPr>
            <p:nvPr/>
          </p:nvSpPr>
          <p:spPr bwMode="auto">
            <a:xfrm flipH="1" flipV="1">
              <a:off x="4138171" y="3956802"/>
              <a:ext cx="774702" cy="60960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 flipH="1" flipV="1">
              <a:off x="5479118" y="3950178"/>
              <a:ext cx="1013928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Line 11"/>
            <p:cNvSpPr>
              <a:spLocks noChangeShapeType="1"/>
            </p:cNvSpPr>
            <p:nvPr/>
          </p:nvSpPr>
          <p:spPr bwMode="auto">
            <a:xfrm flipV="1">
              <a:off x="3800233" y="4119019"/>
              <a:ext cx="0" cy="43928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11"/>
            <p:cNvSpPr>
              <a:spLocks noChangeShapeType="1"/>
            </p:cNvSpPr>
            <p:nvPr/>
          </p:nvSpPr>
          <p:spPr bwMode="auto">
            <a:xfrm flipV="1">
              <a:off x="1572772" y="5315700"/>
              <a:ext cx="546101" cy="43180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075466" y="5640408"/>
              <a:ext cx="891540" cy="889304"/>
              <a:chOff x="6075466" y="5640408"/>
              <a:chExt cx="891540" cy="889304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160027" y="5762800"/>
                <a:ext cx="6981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</a:rPr>
                  <a:t>10</a:t>
                </a:r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" name="Line 11"/>
            <p:cNvSpPr>
              <a:spLocks noChangeShapeType="1"/>
            </p:cNvSpPr>
            <p:nvPr/>
          </p:nvSpPr>
          <p:spPr bwMode="auto">
            <a:xfrm flipV="1">
              <a:off x="1179071" y="3950177"/>
              <a:ext cx="939802" cy="1670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2791152" y="4048824"/>
              <a:ext cx="3242878" cy="2292375"/>
            </a:xfrm>
            <a:custGeom>
              <a:avLst/>
              <a:gdLst>
                <a:gd name="connsiteX0" fmla="*/ 3381425 w 3381425"/>
                <a:gd name="connsiteY0" fmla="*/ 2096031 h 2292375"/>
                <a:gd name="connsiteX1" fmla="*/ 765028 w 3381425"/>
                <a:gd name="connsiteY1" fmla="*/ 1943036 h 2292375"/>
                <a:gd name="connsiteX2" fmla="*/ 0 w 3381425"/>
                <a:gd name="connsiteY2" fmla="*/ 0 h 2292375"/>
                <a:gd name="connsiteX0" fmla="*/ 3381425 w 3381425"/>
                <a:gd name="connsiteY0" fmla="*/ 2096031 h 2292375"/>
                <a:gd name="connsiteX1" fmla="*/ 1151480 w 3381425"/>
                <a:gd name="connsiteY1" fmla="*/ 1943036 h 2292375"/>
                <a:gd name="connsiteX2" fmla="*/ 0 w 3381425"/>
                <a:gd name="connsiteY2" fmla="*/ 0 h 229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1425" h="2292375">
                  <a:moveTo>
                    <a:pt x="3381425" y="2096031"/>
                  </a:moveTo>
                  <a:cubicBezTo>
                    <a:pt x="2355012" y="2194203"/>
                    <a:pt x="1715051" y="2292375"/>
                    <a:pt x="1151480" y="1943036"/>
                  </a:cubicBezTo>
                  <a:cubicBezTo>
                    <a:pt x="587909" y="1593698"/>
                    <a:pt x="0" y="0"/>
                    <a:pt x="0" y="0"/>
                  </a:cubicBezTo>
                </a:path>
              </a:pathLst>
            </a:cu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603304" y="5620820"/>
              <a:ext cx="891540" cy="889304"/>
              <a:chOff x="6075466" y="5640408"/>
              <a:chExt cx="891540" cy="889304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185951" y="5762800"/>
                <a:ext cx="6463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</a:rPr>
                  <a:t>12</a:t>
                </a:r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7412046" y="3206639"/>
              <a:ext cx="891540" cy="889304"/>
              <a:chOff x="6075466" y="5640408"/>
              <a:chExt cx="891540" cy="889304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6075466" y="5640408"/>
                <a:ext cx="891540" cy="88930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33000">
                    <a:srgbClr val="E700E7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85951" y="5762800"/>
                <a:ext cx="6463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</a:rPr>
                  <a:t>11</a:t>
                </a:r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 flipH="1" flipV="1">
              <a:off x="4977762" y="2441740"/>
              <a:ext cx="2628458" cy="826021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11"/>
            <p:cNvSpPr>
              <a:spLocks noChangeShapeType="1"/>
            </p:cNvSpPr>
            <p:nvPr/>
          </p:nvSpPr>
          <p:spPr bwMode="auto">
            <a:xfrm flipH="1" flipV="1">
              <a:off x="2632414" y="5358071"/>
              <a:ext cx="180668" cy="315264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V="1">
              <a:off x="3293798" y="5358070"/>
              <a:ext cx="224906" cy="32713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 flipV="1">
              <a:off x="3109821" y="3955709"/>
              <a:ext cx="355971" cy="1682019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 flipV="1">
              <a:off x="2751469" y="4008629"/>
              <a:ext cx="322743" cy="161723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56" y="297058"/>
            <a:ext cx="2215764" cy="491061"/>
          </a:xfrm>
          <a:prstGeom prst="rect">
            <a:avLst/>
          </a:prstGeom>
        </p:spPr>
      </p:pic>
      <p:sp>
        <p:nvSpPr>
          <p:cNvPr id="46" name="Rectangle 2"/>
          <p:cNvSpPr>
            <a:spLocks/>
          </p:cNvSpPr>
          <p:nvPr/>
        </p:nvSpPr>
        <p:spPr bwMode="auto">
          <a:xfrm>
            <a:off x="1409631" y="1119393"/>
            <a:ext cx="6844823" cy="569387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latin typeface="Garamond" charset="0"/>
                <a:ea typeface="Garamond" charset="0"/>
                <a:cs typeface="Garamond" charset="0"/>
                <a:sym typeface="Corbel" charset="0"/>
              </a:rPr>
              <a:t> = vertices,        = edges, pairs of vertices</a:t>
            </a:r>
            <a:endParaRPr lang="en-US" sz="3200" dirty="0">
              <a:latin typeface="Garamond" charset="0"/>
              <a:ea typeface="Garamond" charset="0"/>
              <a:cs typeface="Garamond" charset="0"/>
              <a:sym typeface="Corbel" charset="0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64" y="1256309"/>
            <a:ext cx="304800" cy="292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55" y="1256310"/>
            <a:ext cx="3048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63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362" y="1008400"/>
            <a:ext cx="4191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291" y="1010038"/>
            <a:ext cx="431800" cy="406400"/>
          </a:xfrm>
          <a:prstGeom prst="rect">
            <a:avLst/>
          </a:prstGeom>
        </p:spPr>
      </p:pic>
      <p:pic>
        <p:nvPicPr>
          <p:cNvPr id="5" name="Picture 4" descr="jacks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9" y="1380540"/>
            <a:ext cx="2705175" cy="2702182"/>
          </a:xfrm>
          <a:prstGeom prst="rect">
            <a:avLst/>
          </a:prstGeom>
        </p:spPr>
      </p:pic>
      <p:pic>
        <p:nvPicPr>
          <p:cNvPr id="6" name="Picture 5" descr="jacksa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54" y="2335067"/>
            <a:ext cx="820570" cy="838999"/>
          </a:xfrm>
          <a:prstGeom prst="rect">
            <a:avLst/>
          </a:prstGeom>
        </p:spPr>
      </p:pic>
      <p:pic>
        <p:nvPicPr>
          <p:cNvPr id="7" name="Picture 6" descr="jacksa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24" y="1492837"/>
            <a:ext cx="2520950" cy="25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75" y="30163"/>
            <a:ext cx="6390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Big vectors make this difficult 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6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75" y="30163"/>
            <a:ext cx="5106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Weaver’s Conjecture KS</a:t>
            </a:r>
            <a:r>
              <a:rPr lang="en-US" sz="4000" baseline="-25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2</a:t>
            </a:r>
            <a:endParaRPr lang="en-US" sz="4000" baseline="-25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2479" y="1073175"/>
            <a:ext cx="737996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There exist positive constants    and    so that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 if all                 and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 then exists a partition into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S</a:t>
            </a:r>
            <a:r>
              <a:rPr lang="en-US" sz="3200" i="1" baseline="-25000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and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S</a:t>
            </a:r>
            <a:r>
              <a:rPr lang="en-US" sz="3200" i="1" baseline="-25000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with </a:t>
            </a: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266" y="1346220"/>
            <a:ext cx="203200" cy="16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461" y="1346223"/>
            <a:ext cx="127000" cy="165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49" y="2135496"/>
            <a:ext cx="1778000" cy="406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16" y="4038600"/>
            <a:ext cx="3810000" cy="495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2111044"/>
            <a:ext cx="1447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5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2511" y="1073175"/>
            <a:ext cx="711944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For all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 if all                 and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 then exists a partition into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S</a:t>
            </a:r>
            <a:r>
              <a:rPr lang="en-US" sz="3200" i="1" baseline="-25000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and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S</a:t>
            </a:r>
            <a:r>
              <a:rPr lang="en-US" sz="3200" i="1" baseline="-25000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with </a:t>
            </a: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30" y="1229944"/>
            <a:ext cx="863600" cy="266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075" y="30163"/>
            <a:ext cx="6145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Theorem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(Marcus-S-Srivastava ‘15)</a:t>
            </a:r>
            <a:endParaRPr lang="en-US" sz="3200" baseline="-25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1" y="4027394"/>
            <a:ext cx="4127500" cy="495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49" y="2135496"/>
            <a:ext cx="1778000" cy="4064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2111044"/>
            <a:ext cx="1447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8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888" y="28834"/>
            <a:ext cx="1891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We want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90" y="1732789"/>
            <a:ext cx="5854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8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888" y="28834"/>
            <a:ext cx="1891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We want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9" y="1732789"/>
            <a:ext cx="74168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135" y="4311948"/>
            <a:ext cx="8692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BA3CCC"/>
                </a:solidFill>
                <a:latin typeface="Garamond" charset="0"/>
                <a:ea typeface="Garamond" charset="0"/>
                <a:cs typeface="Garamond" charset="0"/>
              </a:rPr>
              <a:t>Consider expected </a:t>
            </a:r>
            <a:r>
              <a:rPr lang="en-US" sz="3200" smtClean="0">
                <a:solidFill>
                  <a:srgbClr val="BA3CCC"/>
                </a:solidFill>
                <a:latin typeface="Garamond" charset="0"/>
                <a:ea typeface="Garamond" charset="0"/>
                <a:cs typeface="Garamond" charset="0"/>
              </a:rPr>
              <a:t>polynomial of </a:t>
            </a:r>
            <a:r>
              <a:rPr lang="en-US" sz="3200" dirty="0" smtClean="0">
                <a:solidFill>
                  <a:srgbClr val="BA3CCC"/>
                </a:solidFill>
                <a:latin typeface="Garamond" charset="0"/>
                <a:ea typeface="Garamond" charset="0"/>
                <a:cs typeface="Garamond" charset="0"/>
              </a:rPr>
              <a:t>a random partition.</a:t>
            </a:r>
            <a:endParaRPr lang="en-US" sz="2000" dirty="0">
              <a:solidFill>
                <a:srgbClr val="BA3CCC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888" y="28834"/>
            <a:ext cx="1891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We want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9" y="1732789"/>
            <a:ext cx="74168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0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5" y="28834"/>
            <a:ext cx="3037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Proof Outline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793" y="1014543"/>
            <a:ext cx="720178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l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Prove expected characteristic polynomial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	has real roots</a:t>
            </a:r>
          </a:p>
          <a:p>
            <a:pPr marL="1257300" lvl="2" indent="-342900" algn="l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25" y="2280653"/>
            <a:ext cx="574490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l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 startAt="2"/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Prove its largest root is at most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1742" y="3341593"/>
            <a:ext cx="68228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l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 startAt="3"/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Prove is an interlacing family, so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    exists a partition whose polynomial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	       has largest root at most  </a:t>
            </a: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45" y="2431542"/>
            <a:ext cx="1333500" cy="368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71" y="4453742"/>
            <a:ext cx="1333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6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8891" y="45904"/>
            <a:ext cx="2443147" cy="707886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>
            <a:defPPr>
              <a:defRPr lang="en-US"/>
            </a:defPPr>
            <a:lvl1pPr algn="l">
              <a:defRPr sz="4000">
                <a:latin typeface="Corbel Bold" charset="0"/>
                <a:ea typeface="Corbel Bold" charset="0"/>
                <a:cs typeface="Corbel Bold" charset="0"/>
              </a:defRPr>
            </a:lvl1pPr>
          </a:lstStyle>
          <a:p>
            <a:r>
              <a:rPr lang="en-US" dirty="0">
                <a:latin typeface="Garamond" charset="0"/>
                <a:ea typeface="Garamond" charset="0"/>
                <a:cs typeface="Garamond" charset="0"/>
              </a:rPr>
              <a:t>Interlacing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2123" y="793806"/>
            <a:ext cx="19676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Polynomial</a:t>
            </a: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interlaces</a:t>
            </a: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if  </a:t>
            </a:r>
            <a:endParaRPr lang="en-US" sz="18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5" y="1728491"/>
            <a:ext cx="3619500" cy="5334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47" y="940692"/>
            <a:ext cx="3632200" cy="5334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10" y="3316269"/>
            <a:ext cx="6642100" cy="368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54200" y="448807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Example:</a:t>
            </a:r>
            <a:endParaRPr lang="en-US" sz="32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050" y="4513471"/>
            <a:ext cx="25273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2" y="1137563"/>
            <a:ext cx="776016" cy="355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48" y="45904"/>
            <a:ext cx="4336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Common</a:t>
            </a: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459" y="1010902"/>
            <a:ext cx="74019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    and          have a common interlacing if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can partition the line into intervals so that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e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ach contains one root from each polynomial</a:t>
            </a:r>
            <a:endParaRPr lang="en-US" sz="18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718" y="1124937"/>
            <a:ext cx="800100" cy="36830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355637" y="3886118"/>
            <a:ext cx="869023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07566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38030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62747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485203" y="3791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15629" y="2186201"/>
            <a:ext cx="8860243" cy="2979855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0243" h="2979855">
                <a:moveTo>
                  <a:pt x="8860243" y="0"/>
                </a:moveTo>
                <a:cubicBezTo>
                  <a:pt x="8089388" y="1239106"/>
                  <a:pt x="7318534" y="2478213"/>
                  <a:pt x="6590181" y="2669870"/>
                </a:cubicBezTo>
                <a:cubicBezTo>
                  <a:pt x="5861828" y="2861527"/>
                  <a:pt x="5183475" y="1203275"/>
                  <a:pt x="4490123" y="1149944"/>
                </a:cubicBezTo>
                <a:cubicBezTo>
                  <a:pt x="3796771" y="1096613"/>
                  <a:pt x="3005083" y="2338220"/>
                  <a:pt x="2430067" y="2349886"/>
                </a:cubicBezTo>
                <a:cubicBezTo>
                  <a:pt x="1855051" y="2361552"/>
                  <a:pt x="1445040" y="1114946"/>
                  <a:pt x="1040029" y="1219941"/>
                </a:cubicBezTo>
                <a:cubicBezTo>
                  <a:pt x="635018" y="1324936"/>
                  <a:pt x="317509" y="2152395"/>
                  <a:pt x="0" y="2979855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55637" y="1916215"/>
            <a:ext cx="8670237" cy="3249841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860243 w 8860243"/>
              <a:gd name="connsiteY0" fmla="*/ 0 h 2979855"/>
              <a:gd name="connsiteX1" fmla="*/ 7350202 w 8860243"/>
              <a:gd name="connsiteY1" fmla="*/ 2619872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770022 w 8670237"/>
              <a:gd name="connsiteY4" fmla="*/ 1379932 h 3249841"/>
              <a:gd name="connsiteX5" fmla="*/ 0 w 8670237"/>
              <a:gd name="connsiteY5" fmla="*/ 3249841 h 324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0237" h="3249841">
                <a:moveTo>
                  <a:pt x="8670237" y="0"/>
                </a:moveTo>
                <a:cubicBezTo>
                  <a:pt x="8179389" y="1339101"/>
                  <a:pt x="8071888" y="2698201"/>
                  <a:pt x="7350202" y="2889858"/>
                </a:cubicBezTo>
                <a:cubicBezTo>
                  <a:pt x="6628516" y="3081515"/>
                  <a:pt x="5303479" y="1201607"/>
                  <a:pt x="4340119" y="1149943"/>
                </a:cubicBezTo>
                <a:cubicBezTo>
                  <a:pt x="3376759" y="1098279"/>
                  <a:pt x="2165059" y="2541543"/>
                  <a:pt x="1570043" y="2579874"/>
                </a:cubicBezTo>
                <a:cubicBezTo>
                  <a:pt x="975027" y="2618205"/>
                  <a:pt x="1031696" y="1268271"/>
                  <a:pt x="770022" y="1379932"/>
                </a:cubicBezTo>
                <a:cubicBezTo>
                  <a:pt x="508348" y="1491593"/>
                  <a:pt x="317509" y="2422381"/>
                  <a:pt x="0" y="3249841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7" y="4091955"/>
            <a:ext cx="355600" cy="3683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44" y="3312669"/>
            <a:ext cx="368300" cy="3683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96" y="4061951"/>
            <a:ext cx="368300" cy="3683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239145" y="342134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23263" y="3410689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18167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45313" y="340622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5663" y="342256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48790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625886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456944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75" y="3235815"/>
            <a:ext cx="7874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355637" y="3886118"/>
            <a:ext cx="869023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07566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38030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62747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485203" y="3791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15629" y="2186201"/>
            <a:ext cx="8860243" cy="2979855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0243" h="2979855">
                <a:moveTo>
                  <a:pt x="8860243" y="0"/>
                </a:moveTo>
                <a:cubicBezTo>
                  <a:pt x="8089388" y="1239106"/>
                  <a:pt x="7318534" y="2478213"/>
                  <a:pt x="6590181" y="2669870"/>
                </a:cubicBezTo>
                <a:cubicBezTo>
                  <a:pt x="5861828" y="2861527"/>
                  <a:pt x="5183475" y="1203275"/>
                  <a:pt x="4490123" y="1149944"/>
                </a:cubicBezTo>
                <a:cubicBezTo>
                  <a:pt x="3796771" y="1096613"/>
                  <a:pt x="3005083" y="2338220"/>
                  <a:pt x="2430067" y="2349886"/>
                </a:cubicBezTo>
                <a:cubicBezTo>
                  <a:pt x="1855051" y="2361552"/>
                  <a:pt x="1445040" y="1114946"/>
                  <a:pt x="1040029" y="1219941"/>
                </a:cubicBezTo>
                <a:cubicBezTo>
                  <a:pt x="635018" y="1324936"/>
                  <a:pt x="317509" y="2152395"/>
                  <a:pt x="0" y="2979855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55637" y="1916215"/>
            <a:ext cx="8670237" cy="3249841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860243 w 8860243"/>
              <a:gd name="connsiteY0" fmla="*/ 0 h 2979855"/>
              <a:gd name="connsiteX1" fmla="*/ 7350202 w 8860243"/>
              <a:gd name="connsiteY1" fmla="*/ 2619872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770022 w 8670237"/>
              <a:gd name="connsiteY4" fmla="*/ 1379932 h 3249841"/>
              <a:gd name="connsiteX5" fmla="*/ 0 w 8670237"/>
              <a:gd name="connsiteY5" fmla="*/ 3249841 h 324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0237" h="3249841">
                <a:moveTo>
                  <a:pt x="8670237" y="0"/>
                </a:moveTo>
                <a:cubicBezTo>
                  <a:pt x="8179389" y="1339101"/>
                  <a:pt x="8071888" y="2698201"/>
                  <a:pt x="7350202" y="2889858"/>
                </a:cubicBezTo>
                <a:cubicBezTo>
                  <a:pt x="6628516" y="3081515"/>
                  <a:pt x="5303479" y="1201607"/>
                  <a:pt x="4340119" y="1149943"/>
                </a:cubicBezTo>
                <a:cubicBezTo>
                  <a:pt x="3376759" y="1098279"/>
                  <a:pt x="2165059" y="2541543"/>
                  <a:pt x="1570043" y="2579874"/>
                </a:cubicBezTo>
                <a:cubicBezTo>
                  <a:pt x="975027" y="2618205"/>
                  <a:pt x="1031696" y="1268271"/>
                  <a:pt x="770022" y="1379932"/>
                </a:cubicBezTo>
                <a:cubicBezTo>
                  <a:pt x="508348" y="1491593"/>
                  <a:pt x="317509" y="2422381"/>
                  <a:pt x="0" y="3249841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7" y="4091955"/>
            <a:ext cx="355600" cy="3683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44" y="3312669"/>
            <a:ext cx="368300" cy="3683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96" y="4061951"/>
            <a:ext cx="368300" cy="3683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239145" y="342134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23263" y="3410689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18167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45313" y="340622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5663" y="342256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48790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625886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456944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500" y="1649995"/>
            <a:ext cx="5969000" cy="4191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812590" y="2589358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Avenir Book"/>
                <a:ea typeface="+mn-ea"/>
                <a:cs typeface="Avenir Book"/>
              </a:rPr>
              <a:t>Largest root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Avenir Book"/>
                <a:ea typeface="+mn-ea"/>
                <a:cs typeface="Avenir Book"/>
              </a:rPr>
              <a:t>o</a:t>
            </a:r>
            <a:r>
              <a:rPr lang="en-US" sz="1800" dirty="0" smtClean="0">
                <a:solidFill>
                  <a:srgbClr val="0000FF"/>
                </a:solidFill>
                <a:latin typeface="Avenir Book"/>
                <a:ea typeface="+mn-ea"/>
                <a:cs typeface="Avenir Book"/>
              </a:rPr>
              <a:t>f average</a:t>
            </a:r>
            <a:endParaRPr lang="en-US" sz="18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036746" y="3801461"/>
            <a:ext cx="192024" cy="189991"/>
          </a:xfrm>
          <a:prstGeom prst="ellipse">
            <a:avLst/>
          </a:prstGeom>
          <a:solidFill>
            <a:srgbClr val="0000FF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7623523" y="3332331"/>
            <a:ext cx="413223" cy="46413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8848" y="45904"/>
            <a:ext cx="4336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Common</a:t>
            </a: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75" y="3235815"/>
            <a:ext cx="787400" cy="3683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864090" y="932699"/>
            <a:ext cx="6571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If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sz="3200" i="1" baseline="-25000" dirty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and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sz="3200" i="1" baseline="-25000" dirty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have a common interlacing,</a:t>
            </a:r>
            <a:endParaRPr lang="en-US" sz="18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77339" y="2109095"/>
            <a:ext cx="1943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for some </a:t>
            </a:r>
            <a:r>
              <a:rPr lang="en-US" sz="3200" i="1" dirty="0" err="1" smtClean="0">
                <a:solidFill>
                  <a:prstClr val="black"/>
                </a:solidFill>
                <a:latin typeface="Times"/>
                <a:ea typeface="+mn-ea"/>
                <a:cs typeface="Times"/>
              </a:rPr>
              <a:t>i</a:t>
            </a:r>
            <a:r>
              <a:rPr lang="en-US" sz="3200" dirty="0">
                <a:solidFill>
                  <a:prstClr val="black"/>
                </a:solidFill>
                <a:latin typeface="Avenir Book"/>
                <a:ea typeface="+mn-ea"/>
                <a:cs typeface="Avenir Book"/>
              </a:rPr>
              <a:t>.</a:t>
            </a:r>
            <a:endParaRPr lang="en-US" sz="1800" dirty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0123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irfo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42" y="553090"/>
            <a:ext cx="8428601" cy="5876011"/>
          </a:xfrm>
          <a:prstGeom prst="rect">
            <a:avLst/>
          </a:prstGeom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228600" y="152400"/>
            <a:ext cx="7251700" cy="69850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4000" dirty="0" smtClean="0">
                <a:latin typeface="Garamond" charset="0"/>
                <a:ea typeface="Garamond" charset="0"/>
                <a:cs typeface="Garamond" charset="0"/>
                <a:sym typeface="Corbel Bold" charset="0"/>
              </a:rPr>
              <a:t>The Graph of a Mesh </a:t>
            </a:r>
            <a:endParaRPr lang="en-US" sz="4000" dirty="0">
              <a:latin typeface="Garamond" charset="0"/>
              <a:ea typeface="Garamond" charset="0"/>
              <a:cs typeface="Garamond" charset="0"/>
              <a:sym typeface="Corbe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67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355637" y="3886118"/>
            <a:ext cx="869023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07566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38030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62747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485203" y="3791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15629" y="2186201"/>
            <a:ext cx="8860243" cy="2979855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0243" h="2979855">
                <a:moveTo>
                  <a:pt x="8860243" y="0"/>
                </a:moveTo>
                <a:cubicBezTo>
                  <a:pt x="8089388" y="1239106"/>
                  <a:pt x="7318534" y="2478213"/>
                  <a:pt x="6590181" y="2669870"/>
                </a:cubicBezTo>
                <a:cubicBezTo>
                  <a:pt x="5861828" y="2861527"/>
                  <a:pt x="5183475" y="1203275"/>
                  <a:pt x="4490123" y="1149944"/>
                </a:cubicBezTo>
                <a:cubicBezTo>
                  <a:pt x="3796771" y="1096613"/>
                  <a:pt x="3005083" y="2338220"/>
                  <a:pt x="2430067" y="2349886"/>
                </a:cubicBezTo>
                <a:cubicBezTo>
                  <a:pt x="1855051" y="2361552"/>
                  <a:pt x="1445040" y="1114946"/>
                  <a:pt x="1040029" y="1219941"/>
                </a:cubicBezTo>
                <a:cubicBezTo>
                  <a:pt x="635018" y="1324936"/>
                  <a:pt x="317509" y="2152395"/>
                  <a:pt x="0" y="2979855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55637" y="1916215"/>
            <a:ext cx="8670237" cy="3249841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860243 w 8860243"/>
              <a:gd name="connsiteY0" fmla="*/ 0 h 2979855"/>
              <a:gd name="connsiteX1" fmla="*/ 7350202 w 8860243"/>
              <a:gd name="connsiteY1" fmla="*/ 2619872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770022 w 8670237"/>
              <a:gd name="connsiteY4" fmla="*/ 1379932 h 3249841"/>
              <a:gd name="connsiteX5" fmla="*/ 0 w 8670237"/>
              <a:gd name="connsiteY5" fmla="*/ 3249841 h 324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0237" h="3249841">
                <a:moveTo>
                  <a:pt x="8670237" y="0"/>
                </a:moveTo>
                <a:cubicBezTo>
                  <a:pt x="8179389" y="1339101"/>
                  <a:pt x="8071888" y="2698201"/>
                  <a:pt x="7350202" y="2889858"/>
                </a:cubicBezTo>
                <a:cubicBezTo>
                  <a:pt x="6628516" y="3081515"/>
                  <a:pt x="5303479" y="1201607"/>
                  <a:pt x="4340119" y="1149943"/>
                </a:cubicBezTo>
                <a:cubicBezTo>
                  <a:pt x="3376759" y="1098279"/>
                  <a:pt x="2165059" y="2541543"/>
                  <a:pt x="1570043" y="2579874"/>
                </a:cubicBezTo>
                <a:cubicBezTo>
                  <a:pt x="975027" y="2618205"/>
                  <a:pt x="1031696" y="1268271"/>
                  <a:pt x="770022" y="1379932"/>
                </a:cubicBezTo>
                <a:cubicBezTo>
                  <a:pt x="508348" y="1491593"/>
                  <a:pt x="317509" y="2422381"/>
                  <a:pt x="0" y="3249841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7" y="4091955"/>
            <a:ext cx="355600" cy="3683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44" y="3312669"/>
            <a:ext cx="368300" cy="3683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96" y="4061951"/>
            <a:ext cx="368300" cy="3683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239145" y="342134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23263" y="3410689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18167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45313" y="340622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5663" y="342256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48790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625886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456944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090" y="932699"/>
            <a:ext cx="6571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If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sz="3200" i="1" baseline="-25000" dirty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and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sz="3200" i="1" baseline="-25000" dirty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have a common interlacing,</a:t>
            </a:r>
            <a:endParaRPr lang="en-US" sz="18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339" y="2109095"/>
            <a:ext cx="1943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for some </a:t>
            </a:r>
            <a:r>
              <a:rPr lang="en-US" sz="3200" i="1" dirty="0" err="1" smtClean="0">
                <a:solidFill>
                  <a:prstClr val="black"/>
                </a:solidFill>
                <a:latin typeface="Times"/>
                <a:ea typeface="+mn-ea"/>
                <a:cs typeface="Times"/>
              </a:rPr>
              <a:t>i</a:t>
            </a:r>
            <a:r>
              <a:rPr lang="en-US" sz="3200" dirty="0">
                <a:solidFill>
                  <a:prstClr val="black"/>
                </a:solidFill>
                <a:latin typeface="Avenir Book"/>
                <a:ea typeface="+mn-ea"/>
                <a:cs typeface="Avenir Book"/>
              </a:rPr>
              <a:t>.</a:t>
            </a:r>
            <a:endParaRPr lang="en-US" sz="1800" dirty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500" y="1649995"/>
            <a:ext cx="5969000" cy="4191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812590" y="2589358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Avenir Book"/>
                <a:ea typeface="+mn-ea"/>
                <a:cs typeface="Avenir Book"/>
              </a:rPr>
              <a:t>Largest root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Avenir Book"/>
                <a:ea typeface="+mn-ea"/>
                <a:cs typeface="Avenir Book"/>
              </a:rPr>
              <a:t>o</a:t>
            </a:r>
            <a:r>
              <a:rPr lang="en-US" sz="1800" dirty="0" smtClean="0">
                <a:solidFill>
                  <a:srgbClr val="0000FF"/>
                </a:solidFill>
                <a:latin typeface="Avenir Book"/>
                <a:ea typeface="+mn-ea"/>
                <a:cs typeface="Avenir Book"/>
              </a:rPr>
              <a:t>f average</a:t>
            </a:r>
            <a:endParaRPr lang="en-US" sz="18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036746" y="3801461"/>
            <a:ext cx="192024" cy="189991"/>
          </a:xfrm>
          <a:prstGeom prst="ellipse">
            <a:avLst/>
          </a:prstGeom>
          <a:solidFill>
            <a:srgbClr val="0000FF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7623523" y="3332331"/>
            <a:ext cx="413223" cy="46413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7741806" y="3781685"/>
            <a:ext cx="192024" cy="189991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848" y="45904"/>
            <a:ext cx="4336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Common</a:t>
            </a: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75" y="3235815"/>
            <a:ext cx="7874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1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Polys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79" y="798513"/>
            <a:ext cx="5643499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80" y="18834"/>
            <a:ext cx="6268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Without a common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" y="3179385"/>
            <a:ext cx="2120900" cy="368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66" y="3085691"/>
            <a:ext cx="2120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8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Polys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79" y="798513"/>
            <a:ext cx="5643499" cy="42291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" y="3179385"/>
            <a:ext cx="2120900" cy="368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66" y="3085691"/>
            <a:ext cx="2120900" cy="368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68" y="1892099"/>
            <a:ext cx="965200" cy="35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80" y="18834"/>
            <a:ext cx="6268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Without a common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07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Poly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" y="725554"/>
            <a:ext cx="5655282" cy="4237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173" y="815418"/>
            <a:ext cx="2971063" cy="340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746" y="2812298"/>
            <a:ext cx="3108254" cy="311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80" y="18834"/>
            <a:ext cx="6268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Without a common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04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Poly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" y="726720"/>
            <a:ext cx="5643499" cy="422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173" y="815418"/>
            <a:ext cx="2971063" cy="340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746" y="2812298"/>
            <a:ext cx="3108254" cy="311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746" y="1399687"/>
            <a:ext cx="3195320" cy="313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80" y="18834"/>
            <a:ext cx="6268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Without a common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34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355637" y="3886118"/>
            <a:ext cx="869023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07566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8030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262747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85203" y="3791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15629" y="2186201"/>
            <a:ext cx="8860243" cy="2979855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0243" h="2979855">
                <a:moveTo>
                  <a:pt x="8860243" y="0"/>
                </a:moveTo>
                <a:cubicBezTo>
                  <a:pt x="8089388" y="1239106"/>
                  <a:pt x="7318534" y="2478213"/>
                  <a:pt x="6590181" y="2669870"/>
                </a:cubicBezTo>
                <a:cubicBezTo>
                  <a:pt x="5861828" y="2861527"/>
                  <a:pt x="5183475" y="1203275"/>
                  <a:pt x="4490123" y="1149944"/>
                </a:cubicBezTo>
                <a:cubicBezTo>
                  <a:pt x="3796771" y="1096613"/>
                  <a:pt x="3005083" y="2338220"/>
                  <a:pt x="2430067" y="2349886"/>
                </a:cubicBezTo>
                <a:cubicBezTo>
                  <a:pt x="1855051" y="2361552"/>
                  <a:pt x="1445040" y="1114946"/>
                  <a:pt x="1040029" y="1219941"/>
                </a:cubicBezTo>
                <a:cubicBezTo>
                  <a:pt x="635018" y="1324936"/>
                  <a:pt x="317509" y="2152395"/>
                  <a:pt x="0" y="2979855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55637" y="1916215"/>
            <a:ext cx="8670237" cy="3249841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860243 w 8860243"/>
              <a:gd name="connsiteY0" fmla="*/ 0 h 2979855"/>
              <a:gd name="connsiteX1" fmla="*/ 7350202 w 8860243"/>
              <a:gd name="connsiteY1" fmla="*/ 2619872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770022 w 8670237"/>
              <a:gd name="connsiteY4" fmla="*/ 1379932 h 3249841"/>
              <a:gd name="connsiteX5" fmla="*/ 0 w 8670237"/>
              <a:gd name="connsiteY5" fmla="*/ 3249841 h 324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0237" h="3249841">
                <a:moveTo>
                  <a:pt x="8670237" y="0"/>
                </a:moveTo>
                <a:cubicBezTo>
                  <a:pt x="8179389" y="1339101"/>
                  <a:pt x="8071888" y="2698201"/>
                  <a:pt x="7350202" y="2889858"/>
                </a:cubicBezTo>
                <a:cubicBezTo>
                  <a:pt x="6628516" y="3081515"/>
                  <a:pt x="5303479" y="1201607"/>
                  <a:pt x="4340119" y="1149943"/>
                </a:cubicBezTo>
                <a:cubicBezTo>
                  <a:pt x="3376759" y="1098279"/>
                  <a:pt x="2165059" y="2541543"/>
                  <a:pt x="1570043" y="2579874"/>
                </a:cubicBezTo>
                <a:cubicBezTo>
                  <a:pt x="975027" y="2618205"/>
                  <a:pt x="1031696" y="1268271"/>
                  <a:pt x="770022" y="1379932"/>
                </a:cubicBezTo>
                <a:cubicBezTo>
                  <a:pt x="508348" y="1491593"/>
                  <a:pt x="317509" y="2422381"/>
                  <a:pt x="0" y="3249841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7" y="4091955"/>
            <a:ext cx="355600" cy="3683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44" y="3312669"/>
            <a:ext cx="368300" cy="3683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96" y="4061951"/>
            <a:ext cx="368300" cy="3683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239145" y="342134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23263" y="3410689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18167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45313" y="340622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55663" y="342256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48790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25886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56944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812590" y="2589358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Avenir Book"/>
                <a:ea typeface="+mn-ea"/>
                <a:cs typeface="Avenir Book"/>
              </a:rPr>
              <a:t>Largest root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Avenir Book"/>
                <a:ea typeface="+mn-ea"/>
                <a:cs typeface="Avenir Book"/>
              </a:rPr>
              <a:t>o</a:t>
            </a:r>
            <a:r>
              <a:rPr lang="en-US" sz="1800" dirty="0" smtClean="0">
                <a:solidFill>
                  <a:srgbClr val="0000FF"/>
                </a:solidFill>
                <a:latin typeface="Avenir Book"/>
                <a:ea typeface="+mn-ea"/>
                <a:cs typeface="Avenir Book"/>
              </a:rPr>
              <a:t>f average</a:t>
            </a:r>
            <a:endParaRPr lang="en-US" sz="1800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036746" y="3801461"/>
            <a:ext cx="192024" cy="189991"/>
          </a:xfrm>
          <a:prstGeom prst="ellipse">
            <a:avLst/>
          </a:prstGeom>
          <a:solidFill>
            <a:srgbClr val="0000FF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7623523" y="3332331"/>
            <a:ext cx="413223" cy="46413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75" y="3235815"/>
            <a:ext cx="787400" cy="3683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500" y="1649995"/>
            <a:ext cx="5969000" cy="4191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8848" y="45904"/>
            <a:ext cx="4336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Common</a:t>
            </a: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64090" y="932699"/>
            <a:ext cx="6571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If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sz="3200" i="1" baseline="-25000" dirty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1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and </a:t>
            </a:r>
            <a:r>
              <a:rPr lang="en-US" sz="3200" i="1" dirty="0" smtClean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sz="3200" i="1" baseline="-25000" dirty="0">
                <a:solidFill>
                  <a:prstClr val="black"/>
                </a:solidFill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have a common interlacing,</a:t>
            </a:r>
            <a:endParaRPr lang="en-US" sz="18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7339" y="2109095"/>
            <a:ext cx="1943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for some </a:t>
            </a:r>
            <a:r>
              <a:rPr lang="en-US" sz="3200" i="1" dirty="0" err="1" smtClean="0">
                <a:solidFill>
                  <a:prstClr val="black"/>
                </a:solidFill>
                <a:latin typeface="Times"/>
                <a:ea typeface="+mn-ea"/>
                <a:cs typeface="Times"/>
              </a:rPr>
              <a:t>i</a:t>
            </a:r>
            <a:r>
              <a:rPr lang="en-US" sz="3200" dirty="0">
                <a:solidFill>
                  <a:prstClr val="black"/>
                </a:solidFill>
                <a:latin typeface="Avenir Book"/>
                <a:ea typeface="+mn-ea"/>
                <a:cs typeface="Avenir Book"/>
              </a:rPr>
              <a:t>.</a:t>
            </a:r>
            <a:endParaRPr lang="en-US" sz="1800" dirty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0295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6" y="1137563"/>
            <a:ext cx="776016" cy="355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923" y="1010902"/>
            <a:ext cx="7263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    and           have a common interlacing </a:t>
            </a:r>
            <a:r>
              <a:rPr lang="en-US" sz="3200" dirty="0" err="1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iff</a:t>
            </a:r>
            <a:endParaRPr lang="en-US" sz="3200" dirty="0" smtClean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982" y="1124937"/>
            <a:ext cx="800100" cy="36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34" y="1696562"/>
            <a:ext cx="3327400" cy="368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51037" y="1560413"/>
            <a:ext cx="3398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32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 real rooted for all </a:t>
            </a: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076" y="1696562"/>
            <a:ext cx="1473200" cy="3175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355637" y="3886118"/>
            <a:ext cx="869023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07566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80300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262747" y="3786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485203" y="3791122"/>
            <a:ext cx="192024" cy="189991"/>
          </a:xfrm>
          <a:prstGeom prst="ellipse">
            <a:avLst/>
          </a:prstGeom>
          <a:solidFill>
            <a:srgbClr val="008000"/>
          </a:solidFill>
          <a:effectLst/>
        </p:spPr>
        <p:txBody>
          <a:bodyPr wrap="non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black"/>
              </a:solidFill>
              <a:latin typeface="Avenir Book"/>
              <a:ea typeface="+mn-ea"/>
              <a:cs typeface="Avenir Book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15629" y="2186201"/>
            <a:ext cx="8860243" cy="2979855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0243" h="2979855">
                <a:moveTo>
                  <a:pt x="8860243" y="0"/>
                </a:moveTo>
                <a:cubicBezTo>
                  <a:pt x="8089388" y="1239106"/>
                  <a:pt x="7318534" y="2478213"/>
                  <a:pt x="6590181" y="2669870"/>
                </a:cubicBezTo>
                <a:cubicBezTo>
                  <a:pt x="5861828" y="2861527"/>
                  <a:pt x="5183475" y="1203275"/>
                  <a:pt x="4490123" y="1149944"/>
                </a:cubicBezTo>
                <a:cubicBezTo>
                  <a:pt x="3796771" y="1096613"/>
                  <a:pt x="3005083" y="2338220"/>
                  <a:pt x="2430067" y="2349886"/>
                </a:cubicBezTo>
                <a:cubicBezTo>
                  <a:pt x="1855051" y="2361552"/>
                  <a:pt x="1445040" y="1114946"/>
                  <a:pt x="1040029" y="1219941"/>
                </a:cubicBezTo>
                <a:cubicBezTo>
                  <a:pt x="635018" y="1324936"/>
                  <a:pt x="317509" y="2152395"/>
                  <a:pt x="0" y="2979855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55637" y="1916215"/>
            <a:ext cx="8670237" cy="3249841"/>
          </a:xfrm>
          <a:custGeom>
            <a:avLst/>
            <a:gdLst>
              <a:gd name="connsiteX0" fmla="*/ 8860243 w 8860243"/>
              <a:gd name="connsiteY0" fmla="*/ 0 h 2979855"/>
              <a:gd name="connsiteX1" fmla="*/ 6590181 w 8860243"/>
              <a:gd name="connsiteY1" fmla="*/ 2669870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860243 w 8860243"/>
              <a:gd name="connsiteY0" fmla="*/ 0 h 2979855"/>
              <a:gd name="connsiteX1" fmla="*/ 7350202 w 8860243"/>
              <a:gd name="connsiteY1" fmla="*/ 2619872 h 2979855"/>
              <a:gd name="connsiteX2" fmla="*/ 4490123 w 8860243"/>
              <a:gd name="connsiteY2" fmla="*/ 1149944 h 2979855"/>
              <a:gd name="connsiteX3" fmla="*/ 2430067 w 8860243"/>
              <a:gd name="connsiteY3" fmla="*/ 2349886 h 2979855"/>
              <a:gd name="connsiteX4" fmla="*/ 1040029 w 8860243"/>
              <a:gd name="connsiteY4" fmla="*/ 1219941 h 2979855"/>
              <a:gd name="connsiteX5" fmla="*/ 0 w 8860243"/>
              <a:gd name="connsiteY5" fmla="*/ 2979855 h 2979855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490123 w 8670237"/>
              <a:gd name="connsiteY2" fmla="*/ 1419930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2430067 w 8670237"/>
              <a:gd name="connsiteY3" fmla="*/ 2619872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730129 w 8670237"/>
              <a:gd name="connsiteY2" fmla="*/ 1399931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1040029 w 8670237"/>
              <a:gd name="connsiteY4" fmla="*/ 1489927 h 3249841"/>
              <a:gd name="connsiteX5" fmla="*/ 0 w 8670237"/>
              <a:gd name="connsiteY5" fmla="*/ 3249841 h 3249841"/>
              <a:gd name="connsiteX0" fmla="*/ 8670237 w 8670237"/>
              <a:gd name="connsiteY0" fmla="*/ 0 h 3249841"/>
              <a:gd name="connsiteX1" fmla="*/ 7350202 w 8670237"/>
              <a:gd name="connsiteY1" fmla="*/ 2889858 h 3249841"/>
              <a:gd name="connsiteX2" fmla="*/ 4340119 w 8670237"/>
              <a:gd name="connsiteY2" fmla="*/ 1149943 h 3249841"/>
              <a:gd name="connsiteX3" fmla="*/ 1570043 w 8670237"/>
              <a:gd name="connsiteY3" fmla="*/ 2579874 h 3249841"/>
              <a:gd name="connsiteX4" fmla="*/ 770022 w 8670237"/>
              <a:gd name="connsiteY4" fmla="*/ 1379932 h 3249841"/>
              <a:gd name="connsiteX5" fmla="*/ 0 w 8670237"/>
              <a:gd name="connsiteY5" fmla="*/ 3249841 h 324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0237" h="3249841">
                <a:moveTo>
                  <a:pt x="8670237" y="0"/>
                </a:moveTo>
                <a:cubicBezTo>
                  <a:pt x="8179389" y="1339101"/>
                  <a:pt x="8071888" y="2698201"/>
                  <a:pt x="7350202" y="2889858"/>
                </a:cubicBezTo>
                <a:cubicBezTo>
                  <a:pt x="6628516" y="3081515"/>
                  <a:pt x="5303479" y="1201607"/>
                  <a:pt x="4340119" y="1149943"/>
                </a:cubicBezTo>
                <a:cubicBezTo>
                  <a:pt x="3376759" y="1098279"/>
                  <a:pt x="2165059" y="2541543"/>
                  <a:pt x="1570043" y="2579874"/>
                </a:cubicBezTo>
                <a:cubicBezTo>
                  <a:pt x="975027" y="2618205"/>
                  <a:pt x="1031696" y="1268271"/>
                  <a:pt x="770022" y="1379932"/>
                </a:cubicBezTo>
                <a:cubicBezTo>
                  <a:pt x="508348" y="1491593"/>
                  <a:pt x="317509" y="2422381"/>
                  <a:pt x="0" y="3249841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7" y="4091955"/>
            <a:ext cx="355600" cy="3683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44" y="3312669"/>
            <a:ext cx="368300" cy="3683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96" y="4061951"/>
            <a:ext cx="368300" cy="3683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75" y="3235815"/>
            <a:ext cx="787400" cy="3683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239145" y="342134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23263" y="3410689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18167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5313" y="340622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)</a:t>
            </a:r>
            <a:endParaRPr lang="en-US" sz="4400" dirty="0">
              <a:solidFill>
                <a:srgbClr val="33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55663" y="3422565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448790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25886" y="342580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456944" y="3441417"/>
            <a:ext cx="355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(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848" y="45904"/>
            <a:ext cx="4336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Garamond" charset="0"/>
                <a:ea typeface="Garamond" charset="0"/>
                <a:cs typeface="Garamond" charset="0"/>
              </a:rPr>
              <a:t>Common</a:t>
            </a: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Interlacing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7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5400000">
            <a:off x="3306270" y="2139305"/>
            <a:ext cx="1527115" cy="4291609"/>
            <a:chOff x="2235567" y="3691116"/>
            <a:chExt cx="2063601" cy="269888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235567" y="3691116"/>
              <a:ext cx="2063601" cy="128329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235567" y="4974407"/>
              <a:ext cx="2063601" cy="141558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350992" y="4326146"/>
              <a:ext cx="948176" cy="42335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503392" y="5331611"/>
              <a:ext cx="795776" cy="44981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531" y="4120262"/>
            <a:ext cx="13335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25" y="4078773"/>
            <a:ext cx="1333500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582" y="5174538"/>
            <a:ext cx="546100" cy="266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00" y="5174538"/>
            <a:ext cx="533400" cy="26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877" y="5174538"/>
            <a:ext cx="533400" cy="26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043" y="5167409"/>
            <a:ext cx="546100" cy="2667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51012" y="873143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is an interlacing family</a:t>
            </a: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3" y="997693"/>
            <a:ext cx="1866900" cy="444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2020" y="1559619"/>
            <a:ext cx="88276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if its members can be placed on the leaves of a tree so that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when every node is labeled with the average of leaves below,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siblings have common </a:t>
            </a:r>
            <a:r>
              <a:rPr lang="en-US" sz="2800" dirty="0" err="1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interlacings</a:t>
            </a:r>
            <a:endParaRPr lang="en-US" sz="16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55" y="14596"/>
            <a:ext cx="7180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Interlacing Family of Polynomials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7955" y="3093671"/>
            <a:ext cx="1536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5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5400000">
            <a:off x="3306270" y="2139305"/>
            <a:ext cx="1527115" cy="4291609"/>
            <a:chOff x="2235567" y="3691116"/>
            <a:chExt cx="2063601" cy="269888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235567" y="3691116"/>
              <a:ext cx="2063601" cy="128329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235567" y="4974407"/>
              <a:ext cx="2063601" cy="141558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350992" y="4326146"/>
              <a:ext cx="948176" cy="42335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503392" y="5331611"/>
              <a:ext cx="795776" cy="44981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531" y="4120262"/>
            <a:ext cx="13335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25" y="4078773"/>
            <a:ext cx="1333500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582" y="5174538"/>
            <a:ext cx="546100" cy="266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00" y="5174538"/>
            <a:ext cx="533400" cy="26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877" y="5174538"/>
            <a:ext cx="533400" cy="26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043" y="5167409"/>
            <a:ext cx="546100" cy="26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6713" y="5705733"/>
            <a:ext cx="25405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44C8"/>
                </a:solidFill>
                <a:latin typeface="Corbel"/>
                <a:cs typeface="Corbel"/>
              </a:rPr>
              <a:t>have a common </a:t>
            </a:r>
          </a:p>
          <a:p>
            <a:r>
              <a:rPr lang="en-US" sz="2800" dirty="0" smtClean="0">
                <a:solidFill>
                  <a:srgbClr val="FF44C8"/>
                </a:solidFill>
                <a:latin typeface="Corbel"/>
                <a:cs typeface="Corbel"/>
              </a:rPr>
              <a:t>interlacing</a:t>
            </a:r>
            <a:endParaRPr lang="en-US" sz="2800" dirty="0">
              <a:solidFill>
                <a:srgbClr val="FF44C8"/>
              </a:solidFill>
              <a:latin typeface="Corbel"/>
              <a:cs typeface="Corbel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885848" y="5388248"/>
            <a:ext cx="260148" cy="455664"/>
          </a:xfrm>
          <a:custGeom>
            <a:avLst/>
            <a:gdLst>
              <a:gd name="connsiteX0" fmla="*/ 252048 w 276301"/>
              <a:gd name="connsiteY0" fmla="*/ 455664 h 455664"/>
              <a:gd name="connsiteX1" fmla="*/ 252048 w 276301"/>
              <a:gd name="connsiteY1" fmla="*/ 87255 h 455664"/>
              <a:gd name="connsiteX2" fmla="*/ 0 w 276301"/>
              <a:gd name="connsiteY2" fmla="*/ 0 h 455664"/>
              <a:gd name="connsiteX0" fmla="*/ 252048 w 260148"/>
              <a:gd name="connsiteY0" fmla="*/ 455664 h 455664"/>
              <a:gd name="connsiteX1" fmla="*/ 209239 w 260148"/>
              <a:gd name="connsiteY1" fmla="*/ 153849 h 455664"/>
              <a:gd name="connsiteX2" fmla="*/ 0 w 260148"/>
              <a:gd name="connsiteY2" fmla="*/ 0 h 45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148" h="455664">
                <a:moveTo>
                  <a:pt x="252048" y="455664"/>
                </a:moveTo>
                <a:cubicBezTo>
                  <a:pt x="273052" y="309431"/>
                  <a:pt x="251247" y="229793"/>
                  <a:pt x="209239" y="153849"/>
                </a:cubicBezTo>
                <a:cubicBezTo>
                  <a:pt x="167231" y="77905"/>
                  <a:pt x="0" y="0"/>
                  <a:pt x="0" y="0"/>
                </a:cubicBezTo>
              </a:path>
            </a:pathLst>
          </a:custGeom>
          <a:ln>
            <a:solidFill>
              <a:srgbClr val="FF44C8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H="1">
            <a:off x="5627078" y="5407459"/>
            <a:ext cx="262605" cy="455664"/>
          </a:xfrm>
          <a:custGeom>
            <a:avLst/>
            <a:gdLst>
              <a:gd name="connsiteX0" fmla="*/ 252048 w 276301"/>
              <a:gd name="connsiteY0" fmla="*/ 455664 h 455664"/>
              <a:gd name="connsiteX1" fmla="*/ 252048 w 276301"/>
              <a:gd name="connsiteY1" fmla="*/ 87255 h 455664"/>
              <a:gd name="connsiteX2" fmla="*/ 0 w 276301"/>
              <a:gd name="connsiteY2" fmla="*/ 0 h 455664"/>
              <a:gd name="connsiteX0" fmla="*/ 252048 w 260148"/>
              <a:gd name="connsiteY0" fmla="*/ 455664 h 455664"/>
              <a:gd name="connsiteX1" fmla="*/ 209239 w 260148"/>
              <a:gd name="connsiteY1" fmla="*/ 153849 h 455664"/>
              <a:gd name="connsiteX2" fmla="*/ 0 w 260148"/>
              <a:gd name="connsiteY2" fmla="*/ 0 h 45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148" h="455664">
                <a:moveTo>
                  <a:pt x="252048" y="455664"/>
                </a:moveTo>
                <a:cubicBezTo>
                  <a:pt x="273052" y="309431"/>
                  <a:pt x="251247" y="229793"/>
                  <a:pt x="209239" y="153849"/>
                </a:cubicBezTo>
                <a:cubicBezTo>
                  <a:pt x="167231" y="77905"/>
                  <a:pt x="0" y="0"/>
                  <a:pt x="0" y="0"/>
                </a:cubicBezTo>
              </a:path>
            </a:pathLst>
          </a:custGeom>
          <a:ln>
            <a:solidFill>
              <a:srgbClr val="FF44C8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351012" y="873143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is an interlacing family</a:t>
            </a: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3" y="997693"/>
            <a:ext cx="1866900" cy="444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2020" y="1559619"/>
            <a:ext cx="88276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if its members can be placed on the leaves of a tree so that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when every node is labeled with the average of leaves below,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siblings have common </a:t>
            </a:r>
            <a:r>
              <a:rPr lang="en-US" sz="2800" dirty="0" err="1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interlacings</a:t>
            </a:r>
            <a:endParaRPr lang="en-US" sz="16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55" y="14596"/>
            <a:ext cx="7180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Interlacing Family of Polynomials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7955" y="3093671"/>
            <a:ext cx="1536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5400000">
            <a:off x="3306270" y="2139305"/>
            <a:ext cx="1527115" cy="4291609"/>
            <a:chOff x="2235567" y="3691116"/>
            <a:chExt cx="2063601" cy="269888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235567" y="3691116"/>
              <a:ext cx="2063601" cy="128329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235567" y="4974407"/>
              <a:ext cx="2063601" cy="141558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350992" y="4326146"/>
              <a:ext cx="948176" cy="42335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503392" y="5331611"/>
              <a:ext cx="795776" cy="44981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531" y="4120262"/>
            <a:ext cx="13335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25" y="4078773"/>
            <a:ext cx="1333500" cy="381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582" y="5174538"/>
            <a:ext cx="546100" cy="266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300" y="5174538"/>
            <a:ext cx="533400" cy="26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877" y="5174538"/>
            <a:ext cx="533400" cy="26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043" y="5167409"/>
            <a:ext cx="546100" cy="266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7955" y="3093671"/>
            <a:ext cx="1536700" cy="38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8329" y="5705733"/>
            <a:ext cx="25405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44C8"/>
                </a:solidFill>
                <a:latin typeface="Corbel"/>
                <a:cs typeface="Corbel"/>
              </a:rPr>
              <a:t>have a common </a:t>
            </a:r>
          </a:p>
          <a:p>
            <a:r>
              <a:rPr lang="en-US" sz="2800" dirty="0" smtClean="0">
                <a:solidFill>
                  <a:srgbClr val="FF44C8"/>
                </a:solidFill>
                <a:latin typeface="Corbel"/>
                <a:cs typeface="Corbel"/>
              </a:rPr>
              <a:t>interlacing</a:t>
            </a:r>
            <a:endParaRPr lang="en-US" sz="2800" dirty="0">
              <a:solidFill>
                <a:srgbClr val="FF44C8"/>
              </a:solidFill>
              <a:latin typeface="Corbel"/>
              <a:cs typeface="Corbel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956716" y="4418748"/>
            <a:ext cx="979106" cy="1359471"/>
          </a:xfrm>
          <a:custGeom>
            <a:avLst/>
            <a:gdLst>
              <a:gd name="connsiteX0" fmla="*/ 252048 w 276301"/>
              <a:gd name="connsiteY0" fmla="*/ 455664 h 455664"/>
              <a:gd name="connsiteX1" fmla="*/ 252048 w 276301"/>
              <a:gd name="connsiteY1" fmla="*/ 87255 h 455664"/>
              <a:gd name="connsiteX2" fmla="*/ 0 w 276301"/>
              <a:gd name="connsiteY2" fmla="*/ 0 h 455664"/>
              <a:gd name="connsiteX0" fmla="*/ 252048 w 260148"/>
              <a:gd name="connsiteY0" fmla="*/ 455664 h 455664"/>
              <a:gd name="connsiteX1" fmla="*/ 209239 w 260148"/>
              <a:gd name="connsiteY1" fmla="*/ 153849 h 455664"/>
              <a:gd name="connsiteX2" fmla="*/ 0 w 260148"/>
              <a:gd name="connsiteY2" fmla="*/ 0 h 45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148" h="455664">
                <a:moveTo>
                  <a:pt x="252048" y="455664"/>
                </a:moveTo>
                <a:cubicBezTo>
                  <a:pt x="273052" y="309431"/>
                  <a:pt x="251247" y="229793"/>
                  <a:pt x="209239" y="153849"/>
                </a:cubicBezTo>
                <a:cubicBezTo>
                  <a:pt x="167231" y="77905"/>
                  <a:pt x="0" y="0"/>
                  <a:pt x="0" y="0"/>
                </a:cubicBezTo>
              </a:path>
            </a:pathLst>
          </a:custGeom>
          <a:ln>
            <a:solidFill>
              <a:srgbClr val="FF44C8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flipH="1">
            <a:off x="4126997" y="4406333"/>
            <a:ext cx="894567" cy="1359471"/>
          </a:xfrm>
          <a:custGeom>
            <a:avLst/>
            <a:gdLst>
              <a:gd name="connsiteX0" fmla="*/ 252048 w 276301"/>
              <a:gd name="connsiteY0" fmla="*/ 455664 h 455664"/>
              <a:gd name="connsiteX1" fmla="*/ 252048 w 276301"/>
              <a:gd name="connsiteY1" fmla="*/ 87255 h 455664"/>
              <a:gd name="connsiteX2" fmla="*/ 0 w 276301"/>
              <a:gd name="connsiteY2" fmla="*/ 0 h 455664"/>
              <a:gd name="connsiteX0" fmla="*/ 252048 w 260148"/>
              <a:gd name="connsiteY0" fmla="*/ 455664 h 455664"/>
              <a:gd name="connsiteX1" fmla="*/ 209239 w 260148"/>
              <a:gd name="connsiteY1" fmla="*/ 153849 h 455664"/>
              <a:gd name="connsiteX2" fmla="*/ 0 w 260148"/>
              <a:gd name="connsiteY2" fmla="*/ 0 h 45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148" h="455664">
                <a:moveTo>
                  <a:pt x="252048" y="455664"/>
                </a:moveTo>
                <a:cubicBezTo>
                  <a:pt x="273052" y="309431"/>
                  <a:pt x="251247" y="229793"/>
                  <a:pt x="209239" y="153849"/>
                </a:cubicBezTo>
                <a:cubicBezTo>
                  <a:pt x="167231" y="77905"/>
                  <a:pt x="0" y="0"/>
                  <a:pt x="0" y="0"/>
                </a:cubicBezTo>
              </a:path>
            </a:pathLst>
          </a:custGeom>
          <a:ln>
            <a:solidFill>
              <a:srgbClr val="FF44C8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51012" y="873143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is an interlacing family</a:t>
            </a:r>
            <a:endParaRPr lang="en-US" sz="2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3" y="997693"/>
            <a:ext cx="1866900" cy="444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2020" y="1559619"/>
            <a:ext cx="88276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if its members can be placed on the leaves of a tree so that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when every node is labeled with the average of leaves below,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 siblings have common </a:t>
            </a:r>
            <a:r>
              <a:rPr lang="en-US" sz="2800" dirty="0" err="1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interlacings</a:t>
            </a:r>
            <a:endParaRPr lang="en-US" sz="16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55" y="14596"/>
            <a:ext cx="7180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Interlacing Family of Polynomials</a:t>
            </a:r>
            <a:endParaRPr lang="en-US" sz="4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7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orbel"/>
        <a:ea typeface="ヒラギノ角ゴ ProN W3"/>
        <a:cs typeface="ヒラギノ角ゴ ProN W3"/>
      </a:majorFont>
      <a:minorFont>
        <a:latin typeface="Corbe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wrap="none" rtlCol="0" anchor="ctr">
        <a:spAutoFit/>
      </a:bodyPr>
      <a:lstStyle>
        <a:defPPr algn="l">
          <a:defRPr sz="3200" dirty="0" smtClean="0">
            <a:latin typeface="Corbel"/>
            <a:ea typeface="Lucida Grande" charset="0"/>
            <a:cs typeface="Lucida Grande" charset="0"/>
            <a:sym typeface="Lucida Gran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3200" dirty="0" smtClean="0">
            <a:latin typeface="+mn-lt"/>
          </a:defRPr>
        </a:defPPr>
      </a:lstStyle>
    </a:tx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800" dirty="0">
            <a:solidFill>
              <a:prstClr val="black"/>
            </a:solidFill>
            <a:latin typeface="Avenir Book"/>
            <a:cs typeface="Avenir Book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800" dirty="0">
            <a:solidFill>
              <a:prstClr val="black"/>
            </a:solidFill>
            <a:latin typeface="Avenir Book"/>
            <a:cs typeface="Avenir Book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800" dirty="0">
            <a:solidFill>
              <a:prstClr val="black"/>
            </a:solidFill>
            <a:latin typeface="Avenir Book"/>
            <a:cs typeface="Avenir Book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orbel"/>
        <a:ea typeface="ヒラギノ角ゴ ProN W3"/>
        <a:cs typeface="ヒラギノ角ゴ ProN W3"/>
      </a:majorFont>
      <a:minorFont>
        <a:latin typeface="Corbe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3200" dirty="0" smtClean="0">
            <a:latin typeface="Corbel"/>
            <a:ea typeface="Lucida Grande" charset="0"/>
            <a:cs typeface="Lucida Grande" charset="0"/>
            <a:sym typeface="Lucida Gran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3200" dirty="0" smtClean="0">
            <a:latin typeface="+mn-lt"/>
          </a:defRPr>
        </a:defPPr>
      </a:lstStyle>
    </a:tx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A3AE2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orbel"/>
        <a:ea typeface="ヒラギノ角ゴ ProN W3"/>
        <a:cs typeface="ヒラギノ角ゴ ProN W3"/>
      </a:majorFont>
      <a:minorFont>
        <a:latin typeface="Corbe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wrap="none" rtlCol="0" anchor="ctr">
        <a:spAutoFit/>
      </a:bodyPr>
      <a:lstStyle>
        <a:defPPr algn="l">
          <a:defRPr sz="3200" dirty="0" smtClean="0">
            <a:latin typeface="Corbel"/>
            <a:ea typeface="Lucida Grande" charset="0"/>
            <a:cs typeface="Lucida Grande" charset="0"/>
            <a:sym typeface="Lucida Gran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3200" dirty="0" smtClean="0">
            <a:latin typeface="+mn-lt"/>
          </a:defRPr>
        </a:defPPr>
      </a:lstStyle>
    </a:tx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orbel"/>
        <a:ea typeface="ヒラギノ角ゴ ProN W3"/>
        <a:cs typeface="ヒラギノ角ゴ ProN W3"/>
      </a:majorFont>
      <a:minorFont>
        <a:latin typeface="Corbe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wrap="none" rtlCol="0" anchor="ctr">
        <a:spAutoFit/>
      </a:bodyPr>
      <a:lstStyle>
        <a:defPPr algn="l">
          <a:defRPr sz="3200" dirty="0" smtClean="0">
            <a:latin typeface="Corbel"/>
            <a:ea typeface="Lucida Grande" charset="0"/>
            <a:cs typeface="Lucida Grande" charset="0"/>
            <a:sym typeface="Lucida Gran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3200" dirty="0" smtClean="0">
            <a:latin typeface="+mn-lt"/>
          </a:defRPr>
        </a:defPPr>
      </a:lstStyle>
    </a:tx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25259</TotalTime>
  <Pages>0</Pages>
  <Words>2020</Words>
  <Characters>0</Characters>
  <Application>Microsoft Macintosh PowerPoint</Application>
  <PresentationFormat>On-screen Show (4:3)</PresentationFormat>
  <Lines>0</Lines>
  <Paragraphs>623</Paragraphs>
  <Slides>105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105</vt:i4>
      </vt:variant>
    </vt:vector>
  </HeadingPairs>
  <TitlesOfParts>
    <vt:vector size="117" baseType="lpstr">
      <vt:lpstr>Default - Title and Content</vt:lpstr>
      <vt:lpstr>3_Default - Title and Content</vt:lpstr>
      <vt:lpstr>2_Default Design</vt:lpstr>
      <vt:lpstr>3_Default Design</vt:lpstr>
      <vt:lpstr>4_Default Design</vt:lpstr>
      <vt:lpstr>5_Default Design</vt:lpstr>
      <vt:lpstr>6_Default Design</vt:lpstr>
      <vt:lpstr>1_Default - Title and Content</vt:lpstr>
      <vt:lpstr>4_Default - Title and Content</vt:lpstr>
      <vt:lpstr>Office Theme</vt:lpstr>
      <vt:lpstr>1_Office Theme</vt:lpstr>
      <vt:lpstr>2_Office Theme</vt:lpstr>
      <vt:lpstr>Graphs, Vectors, and Matrices Daniel A. Spielman Yale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Daniel A. Spielman</dc:creator>
  <cp:keywords/>
  <dc:description/>
  <cp:lastModifiedBy>Dan Spielman</cp:lastModifiedBy>
  <cp:revision>269</cp:revision>
  <cp:lastPrinted>2015-01-09T16:49:35Z</cp:lastPrinted>
  <dcterms:created xsi:type="dcterms:W3CDTF">2012-03-06T03:35:30Z</dcterms:created>
  <dcterms:modified xsi:type="dcterms:W3CDTF">2016-01-18T19:55:19Z</dcterms:modified>
</cp:coreProperties>
</file>