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4" r:id="rId3"/>
    <p:sldId id="257" r:id="rId4"/>
    <p:sldId id="270" r:id="rId5"/>
    <p:sldId id="278" r:id="rId6"/>
    <p:sldId id="265" r:id="rId7"/>
    <p:sldId id="266" r:id="rId8"/>
    <p:sldId id="262" r:id="rId9"/>
    <p:sldId id="285" r:id="rId10"/>
    <p:sldId id="272" r:id="rId11"/>
    <p:sldId id="273" r:id="rId12"/>
    <p:sldId id="275" r:id="rId13"/>
    <p:sldId id="281" r:id="rId14"/>
    <p:sldId id="267" r:id="rId15"/>
    <p:sldId id="283" r:id="rId16"/>
    <p:sldId id="277" r:id="rId17"/>
    <p:sldId id="279" r:id="rId18"/>
    <p:sldId id="282" r:id="rId19"/>
    <p:sldId id="274" r:id="rId20"/>
    <p:sldId id="268" r:id="rId21"/>
    <p:sldId id="276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16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DD51E-ACEE-43C1-AC13-A138E67401D2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3B418-A72C-49E8-807C-244252B53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D43F8-5800-47B4-A8B9-EA1C81895F2F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28B88-4786-4072-BC56-5A47F2A92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28B88-4786-4072-BC56-5A47F2A92BA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28B88-4786-4072-BC56-5A47F2A92BA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PODC 2009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23A53-70EC-4D9E-AFD3-D44999306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3A53-70EC-4D9E-AFD3-D44999306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PODC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B823A53-70EC-4D9E-AFD3-D44999306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823A53-70EC-4D9E-AFD3-D44999306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B823A53-70EC-4D9E-AFD3-D44999306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PODC 2009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823A53-70EC-4D9E-AFD3-D44999306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PODC 2009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823A53-70EC-4D9E-AFD3-D44999306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23A53-70EC-4D9E-AFD3-D44999306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23A53-70EC-4D9E-AFD3-D44999306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23A53-70EC-4D9E-AFD3-D44999306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PODC 2009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B823A53-70EC-4D9E-AFD3-D44999306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823A53-70EC-4D9E-AFD3-D44999306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/>
              <a:t>Max Registers, Counters, and Monotone Circuits</a:t>
            </a:r>
            <a:br>
              <a:rPr lang="en-US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sz="2700" cap="none" dirty="0" smtClean="0"/>
              <a:t>James </a:t>
            </a:r>
            <a:r>
              <a:rPr lang="en-US" sz="2700" cap="none" dirty="0" err="1" smtClean="0"/>
              <a:t>Aspnes</a:t>
            </a:r>
            <a:r>
              <a:rPr lang="en-US" sz="2700" cap="none" dirty="0" smtClean="0"/>
              <a:t>, Yale University</a:t>
            </a:r>
            <a:br>
              <a:rPr lang="en-US" sz="2700" cap="none" dirty="0" smtClean="0"/>
            </a:br>
            <a:r>
              <a:rPr lang="en-US" sz="2700" cap="none" dirty="0" err="1" smtClean="0"/>
              <a:t>Hagit</a:t>
            </a:r>
            <a:r>
              <a:rPr lang="en-US" sz="2700" cap="none" dirty="0" smtClean="0"/>
              <a:t> </a:t>
            </a:r>
            <a:r>
              <a:rPr lang="en-US" sz="2700" cap="none" dirty="0" err="1" smtClean="0"/>
              <a:t>Attiya</a:t>
            </a:r>
            <a:r>
              <a:rPr lang="en-US" sz="2700" cap="none" dirty="0" smtClean="0"/>
              <a:t>, </a:t>
            </a:r>
            <a:r>
              <a:rPr lang="en-US" sz="2700" cap="none" dirty="0" err="1" smtClean="0"/>
              <a:t>Technion</a:t>
            </a:r>
            <a:r>
              <a:rPr lang="en-US" sz="2700" cap="none" dirty="0" smtClean="0"/>
              <a:t/>
            </a:r>
            <a:br>
              <a:rPr lang="en-US" sz="2700" cap="none" dirty="0" smtClean="0"/>
            </a:br>
            <a:r>
              <a:rPr lang="en-US" sz="2700" cap="none" dirty="0" err="1" smtClean="0">
                <a:solidFill>
                  <a:srgbClr val="FFFF00"/>
                </a:solidFill>
              </a:rPr>
              <a:t>Keren</a:t>
            </a:r>
            <a:r>
              <a:rPr lang="en-US" sz="2700" cap="none" dirty="0" smtClean="0">
                <a:solidFill>
                  <a:srgbClr val="FFFF00"/>
                </a:solidFill>
              </a:rPr>
              <a:t> Censor, </a:t>
            </a:r>
            <a:r>
              <a:rPr lang="en-US" sz="2700" cap="none" dirty="0" err="1" smtClean="0">
                <a:solidFill>
                  <a:srgbClr val="FFFF00"/>
                </a:solidFill>
              </a:rPr>
              <a:t>Technion</a:t>
            </a:r>
            <a:r>
              <a:rPr lang="en-US" sz="2700" cap="none" dirty="0" smtClean="0"/>
              <a:t/>
            </a:r>
            <a:br>
              <a:rPr lang="en-US" sz="2700" cap="none" dirty="0" smtClean="0"/>
            </a:br>
            <a:r>
              <a:rPr lang="en-US" cap="none" dirty="0" smtClean="0"/>
              <a:t/>
            </a:r>
            <a:br>
              <a:rPr lang="en-US" cap="none" dirty="0" smtClean="0"/>
            </a:b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 register – recursive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MaxReg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: Max register that supports only the value 0</a:t>
            </a:r>
          </a:p>
          <a:p>
            <a:pPr lvl="1"/>
            <a:r>
              <a:rPr lang="en-US" sz="24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WriteMax</a:t>
            </a:r>
            <a:r>
              <a:rPr lang="en-US" sz="2400" dirty="0" smtClean="0"/>
              <a:t> is a no-op, and </a:t>
            </a:r>
            <a:r>
              <a:rPr lang="en-US" sz="24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ReadMax</a:t>
            </a:r>
            <a:r>
              <a:rPr lang="en-US" sz="2400" dirty="0" smtClean="0"/>
              <a:t> returns 0</a:t>
            </a:r>
          </a:p>
          <a:p>
            <a:r>
              <a:rPr lang="en-US" sz="2800" dirty="0" smtClean="0"/>
              <a:t>MaxReg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supports values in {0,1}</a:t>
            </a:r>
          </a:p>
          <a:p>
            <a:pPr lvl="1"/>
            <a:r>
              <a:rPr lang="en-US" sz="2400" dirty="0" smtClean="0"/>
              <a:t>Built from two MaxReg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objects</a:t>
            </a:r>
          </a:p>
          <a:p>
            <a:pPr lvl="1"/>
            <a:r>
              <a:rPr lang="en-US" sz="2400" dirty="0" smtClean="0"/>
              <a:t>and one additional multi-writer register “switch”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PODC 2009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370064" y="2093976"/>
            <a:ext cx="14478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0" y="4038600"/>
            <a:ext cx="3962400" cy="21336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8" name="Rounded Rectangle 7"/>
          <p:cNvSpPr/>
          <p:nvPr/>
        </p:nvSpPr>
        <p:spPr>
          <a:xfrm>
            <a:off x="4876800" y="5410200"/>
            <a:ext cx="14478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9" name="Rounded Rectangle 8"/>
          <p:cNvSpPr/>
          <p:nvPr/>
        </p:nvSpPr>
        <p:spPr>
          <a:xfrm>
            <a:off x="6781800" y="5410200"/>
            <a:ext cx="14478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0" name="Rounded Rectangle 9"/>
          <p:cNvSpPr/>
          <p:nvPr/>
        </p:nvSpPr>
        <p:spPr>
          <a:xfrm>
            <a:off x="5867400" y="43434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cxnSp>
        <p:nvCxnSpPr>
          <p:cNvPr id="11" name="Straight Arrow Connector 10"/>
          <p:cNvCxnSpPr>
            <a:stCxn id="10" idx="2"/>
            <a:endCxn id="8" idx="0"/>
          </p:cNvCxnSpPr>
          <p:nvPr/>
        </p:nvCxnSpPr>
        <p:spPr>
          <a:xfrm rot="5400000">
            <a:off x="5791200" y="4610100"/>
            <a:ext cx="6096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2"/>
            <a:endCxn id="9" idx="0"/>
          </p:cNvCxnSpPr>
          <p:nvPr/>
        </p:nvCxnSpPr>
        <p:spPr>
          <a:xfrm rot="16200000" flipH="1">
            <a:off x="6743700" y="4648200"/>
            <a:ext cx="6096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0371" y="4191000"/>
            <a:ext cx="165942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WriteMax</a:t>
            </a:r>
            <a:endParaRPr lang="en-US" sz="2400" dirty="0"/>
          </a:p>
        </p:txBody>
      </p:sp>
      <p:sp>
        <p:nvSpPr>
          <p:cNvPr id="23" name="Cloud 22"/>
          <p:cNvSpPr/>
          <p:nvPr/>
        </p:nvSpPr>
        <p:spPr>
          <a:xfrm>
            <a:off x="2286000" y="41148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4" name="Cloud 23"/>
          <p:cNvSpPr/>
          <p:nvPr/>
        </p:nvSpPr>
        <p:spPr>
          <a:xfrm>
            <a:off x="2286000" y="41148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5" name="Cloud 24"/>
          <p:cNvSpPr/>
          <p:nvPr/>
        </p:nvSpPr>
        <p:spPr>
          <a:xfrm>
            <a:off x="6858000" y="3962400"/>
            <a:ext cx="9144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=1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61478" y="4800600"/>
            <a:ext cx="14750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ReadMax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05720" y="4338935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= ?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2599" y="5334000"/>
            <a:ext cx="2093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switch=</a:t>
            </a:r>
            <a:r>
              <a:rPr lang="en-US" sz="2000" b="1" dirty="0" smtClean="0">
                <a:solidFill>
                  <a:schemeClr val="accent2"/>
                </a:solidFill>
              </a:rPr>
              <a:t>0</a:t>
            </a:r>
            <a:r>
              <a:rPr lang="en-US" sz="2000" dirty="0" smtClean="0"/>
              <a:t> : return </a:t>
            </a:r>
            <a:r>
              <a:rPr lang="en-US" sz="2000" b="1" dirty="0" smtClean="0">
                <a:solidFill>
                  <a:schemeClr val="accent2"/>
                </a:solidFill>
              </a:rPr>
              <a:t>0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2599" y="5867400"/>
            <a:ext cx="2093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switch=</a:t>
            </a:r>
            <a:r>
              <a:rPr lang="en-US" sz="2000" b="1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/>
              <a:t> : return </a:t>
            </a:r>
            <a:r>
              <a:rPr lang="en-US" sz="2000" b="1" dirty="0" smtClean="0">
                <a:solidFill>
                  <a:schemeClr val="accent2"/>
                </a:solidFill>
              </a:rPr>
              <a:t>1</a:t>
            </a:r>
            <a:endParaRPr lang="en-US" sz="2000" b="1" baseline="30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1138E-6 C 0.14566 -0.00093 0.29132 -0.00185 0.34271 0.01942 C 0.39409 0.0407 0.31371 0.10985 0.30798 0.12789 " pathEditMode="relative" rAng="0" ptsTypes="aaa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1138E-6 C 0.06909 -0.00023 0.32465 -0.02128 0.41493 -0.00093 C 0.50521 0.01942 0.51493 0.09667 0.54132 0.12234 " pathEditMode="relative" rAng="0" ptsTypes="aaa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0" grpId="0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7" grpId="0" animBg="1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267200" y="3276600"/>
            <a:ext cx="4419600" cy="2971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 register – recursive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 smtClean="0"/>
              <a:t>MaxReg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 supports values in {0,…,2</a:t>
            </a:r>
            <a:r>
              <a:rPr lang="en-US" sz="2800" baseline="30000" dirty="0" smtClean="0"/>
              <a:t>k</a:t>
            </a:r>
            <a:r>
              <a:rPr lang="en-US" sz="2800" dirty="0" smtClean="0"/>
              <a:t>-1}</a:t>
            </a:r>
          </a:p>
          <a:p>
            <a:pPr lvl="1"/>
            <a:r>
              <a:rPr lang="en-US" sz="2400" dirty="0" smtClean="0"/>
              <a:t>Built from two MaxReg</a:t>
            </a:r>
            <a:r>
              <a:rPr lang="en-US" sz="2400" baseline="-25000" dirty="0" smtClean="0"/>
              <a:t>k-1</a:t>
            </a:r>
            <a:r>
              <a:rPr lang="en-US" sz="2400" dirty="0" smtClean="0"/>
              <a:t> objects with values in {0,…,2</a:t>
            </a:r>
            <a:r>
              <a:rPr lang="en-US" sz="2400" baseline="30000" dirty="0" smtClean="0"/>
              <a:t>k-1</a:t>
            </a:r>
            <a:r>
              <a:rPr lang="en-US" sz="2400" dirty="0" smtClean="0"/>
              <a:t>-1}</a:t>
            </a:r>
          </a:p>
          <a:p>
            <a:pPr lvl="1"/>
            <a:r>
              <a:rPr lang="en-US" sz="2400" dirty="0" smtClean="0"/>
              <a:t>and one additional multi-writer register “switch”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724400" y="5257800"/>
            <a:ext cx="14478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k-1</a:t>
            </a:r>
            <a:endParaRPr lang="en-US" baseline="-25000" dirty="0"/>
          </a:p>
        </p:txBody>
      </p:sp>
      <p:sp>
        <p:nvSpPr>
          <p:cNvPr id="9" name="Rounded Rectangle 8"/>
          <p:cNvSpPr/>
          <p:nvPr/>
        </p:nvSpPr>
        <p:spPr>
          <a:xfrm>
            <a:off x="6629400" y="5257800"/>
            <a:ext cx="14478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k-1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57544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 err="1" smtClean="0"/>
              <a:t>MaxReg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715000" y="35052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cxnSp>
        <p:nvCxnSpPr>
          <p:cNvPr id="16" name="Straight Arrow Connector 15"/>
          <p:cNvCxnSpPr>
            <a:stCxn id="12" idx="2"/>
            <a:endCxn id="8" idx="0"/>
          </p:cNvCxnSpPr>
          <p:nvPr/>
        </p:nvCxnSpPr>
        <p:spPr>
          <a:xfrm rot="5400000">
            <a:off x="5295900" y="4114800"/>
            <a:ext cx="12954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2"/>
            <a:endCxn id="9" idx="0"/>
          </p:cNvCxnSpPr>
          <p:nvPr/>
        </p:nvCxnSpPr>
        <p:spPr>
          <a:xfrm rot="16200000" flipH="1">
            <a:off x="6248400" y="4152900"/>
            <a:ext cx="1295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800" y="3424535"/>
            <a:ext cx="165942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WriteMax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2124456" y="33528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2" name="Cloud 21"/>
          <p:cNvSpPr/>
          <p:nvPr/>
        </p:nvSpPr>
        <p:spPr>
          <a:xfrm>
            <a:off x="2133600" y="33528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267200" y="3424535"/>
            <a:ext cx="1135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&lt; 2</a:t>
            </a:r>
            <a:r>
              <a:rPr lang="en-US" sz="2400" b="1" baseline="30000" dirty="0" smtClean="0">
                <a:solidFill>
                  <a:schemeClr val="accent2"/>
                </a:solidFill>
              </a:rPr>
              <a:t>k-1</a:t>
            </a:r>
            <a:r>
              <a:rPr lang="en-US" sz="2400" b="1" dirty="0" smtClean="0">
                <a:solidFill>
                  <a:schemeClr val="accent2"/>
                </a:solidFill>
              </a:rPr>
              <a:t> ?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4" name="Cloud 23"/>
          <p:cNvSpPr/>
          <p:nvPr/>
        </p:nvSpPr>
        <p:spPr>
          <a:xfrm>
            <a:off x="5410200" y="36576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5" name="Cloud 24"/>
          <p:cNvSpPr/>
          <p:nvPr/>
        </p:nvSpPr>
        <p:spPr>
          <a:xfrm>
            <a:off x="6705600" y="3657600"/>
            <a:ext cx="14478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r>
              <a:rPr lang="en-US" sz="2400" dirty="0" smtClean="0"/>
              <a:t>-2</a:t>
            </a:r>
            <a:r>
              <a:rPr lang="en-US" sz="2400" baseline="30000" dirty="0" smtClean="0"/>
              <a:t>k-1</a:t>
            </a:r>
            <a:endParaRPr lang="en-US" sz="2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321771" y="4415135"/>
            <a:ext cx="14750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ReadMax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7" name="Cloud 26"/>
          <p:cNvSpPr/>
          <p:nvPr/>
        </p:nvSpPr>
        <p:spPr>
          <a:xfrm>
            <a:off x="6324600" y="3048000"/>
            <a:ext cx="9144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=1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7218413" y="3505200"/>
            <a:ext cx="61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= ?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" name="Cloud 28"/>
          <p:cNvSpPr/>
          <p:nvPr/>
        </p:nvSpPr>
        <p:spPr>
          <a:xfrm>
            <a:off x="4876800" y="48006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1" name="Cloud 30"/>
          <p:cNvSpPr/>
          <p:nvPr/>
        </p:nvSpPr>
        <p:spPr>
          <a:xfrm>
            <a:off x="6934200" y="48006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04800" y="5029200"/>
            <a:ext cx="2037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switch=</a:t>
            </a:r>
            <a:r>
              <a:rPr lang="en-US" sz="2000" b="1" dirty="0" smtClean="0">
                <a:solidFill>
                  <a:schemeClr val="accent2"/>
                </a:solidFill>
              </a:rPr>
              <a:t>0</a:t>
            </a:r>
            <a:r>
              <a:rPr lang="en-US" sz="2000" dirty="0" smtClean="0"/>
              <a:t> : return </a:t>
            </a:r>
            <a:r>
              <a:rPr lang="en-US" sz="2400" b="1" dirty="0" smtClean="0">
                <a:solidFill>
                  <a:schemeClr val="accent2"/>
                </a:solidFill>
              </a:rPr>
              <a:t>t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" y="5562600"/>
            <a:ext cx="2571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switch=</a:t>
            </a:r>
            <a:r>
              <a:rPr lang="en-US" sz="2000" b="1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/>
              <a:t> : return </a:t>
            </a:r>
            <a:r>
              <a:rPr lang="en-US" sz="2400" b="1" dirty="0" smtClean="0">
                <a:solidFill>
                  <a:schemeClr val="accent2"/>
                </a:solidFill>
              </a:rPr>
              <a:t>t</a:t>
            </a:r>
            <a:r>
              <a:rPr lang="en-US" sz="2000" b="1" dirty="0" smtClean="0">
                <a:solidFill>
                  <a:schemeClr val="accent2"/>
                </a:solidFill>
              </a:rPr>
              <a:t>+2</a:t>
            </a:r>
            <a:r>
              <a:rPr lang="en-US" sz="2000" b="1" baseline="30000" dirty="0" smtClean="0">
                <a:solidFill>
                  <a:schemeClr val="accent2"/>
                </a:solidFill>
              </a:rPr>
              <a:t>k-1</a:t>
            </a:r>
            <a:endParaRPr lang="en-US" sz="2000" b="1" baseline="30000" dirty="0">
              <a:solidFill>
                <a:schemeClr val="accent2"/>
              </a:solidFill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028E-8 L 0.15833 3.70028E-8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9325E-6 L -0.03333 0.17762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29325E-6 L -0.0125 0.16652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8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0.01111 L -0.25 0.02221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21832E-6 L -0.44167 0.0999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2" grpId="1" animBg="1"/>
      <p:bldP spid="22" grpId="2" animBg="1"/>
      <p:bldP spid="23" grpId="0"/>
      <p:bldP spid="23" grpId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7" grpId="0" animBg="1"/>
      <p:bldP spid="27" grpId="2" animBg="1"/>
      <p:bldP spid="28" grpId="1"/>
      <p:bldP spid="29" grpId="0" animBg="1"/>
      <p:bldP spid="29" grpId="1" animBg="1"/>
      <p:bldP spid="31" grpId="0" animBg="1"/>
      <p:bldP spid="31" grpId="1" animBg="1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MaxReg</a:t>
            </a:r>
            <a:r>
              <a:rPr lang="en-US" baseline="-25000" dirty="0" err="1" smtClean="0"/>
              <a:t>k</a:t>
            </a:r>
            <a:r>
              <a:rPr lang="en-US" dirty="0" smtClean="0"/>
              <a:t> unfolded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1600200"/>
            <a:ext cx="8001000" cy="4495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8" name="Rounded Rectangle 7"/>
          <p:cNvSpPr/>
          <p:nvPr/>
        </p:nvSpPr>
        <p:spPr>
          <a:xfrm>
            <a:off x="3962400" y="18288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cxnSp>
        <p:nvCxnSpPr>
          <p:cNvPr id="10" name="Straight Arrow Connector 9"/>
          <p:cNvCxnSpPr>
            <a:stCxn id="25" idx="2"/>
            <a:endCxn id="29" idx="0"/>
          </p:cNvCxnSpPr>
          <p:nvPr/>
        </p:nvCxnSpPr>
        <p:spPr>
          <a:xfrm rot="16200000" flipH="1">
            <a:off x="4914900" y="4876800"/>
            <a:ext cx="3810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9906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5498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743200" y="36576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24" name="Rounded Rectangle 23"/>
          <p:cNvSpPr/>
          <p:nvPr/>
        </p:nvSpPr>
        <p:spPr>
          <a:xfrm>
            <a:off x="1524000" y="45720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25" name="Rounded Rectangle 24"/>
          <p:cNvSpPr/>
          <p:nvPr/>
        </p:nvSpPr>
        <p:spPr>
          <a:xfrm>
            <a:off x="4038600" y="45720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26" name="Rounded Rectangle 25"/>
          <p:cNvSpPr/>
          <p:nvPr/>
        </p:nvSpPr>
        <p:spPr>
          <a:xfrm>
            <a:off x="35814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7" name="Rounded Rectangle 26"/>
          <p:cNvSpPr/>
          <p:nvPr/>
        </p:nvSpPr>
        <p:spPr>
          <a:xfrm>
            <a:off x="22860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8" name="Rounded Rectangle 27"/>
          <p:cNvSpPr/>
          <p:nvPr/>
        </p:nvSpPr>
        <p:spPr>
          <a:xfrm>
            <a:off x="70104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9" name="Rounded Rectangle 28"/>
          <p:cNvSpPr/>
          <p:nvPr/>
        </p:nvSpPr>
        <p:spPr>
          <a:xfrm>
            <a:off x="4876800" y="54102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33" name="Straight Arrow Connector 32"/>
          <p:cNvCxnSpPr>
            <a:stCxn id="22" idx="2"/>
            <a:endCxn id="25" idx="0"/>
          </p:cNvCxnSpPr>
          <p:nvPr/>
        </p:nvCxnSpPr>
        <p:spPr>
          <a:xfrm rot="16200000" flipH="1">
            <a:off x="3886200" y="3695700"/>
            <a:ext cx="4572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2" idx="2"/>
            <a:endCxn id="24" idx="0"/>
          </p:cNvCxnSpPr>
          <p:nvPr/>
        </p:nvCxnSpPr>
        <p:spPr>
          <a:xfrm rot="5400000">
            <a:off x="2628900" y="3733800"/>
            <a:ext cx="4572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2"/>
            <a:endCxn id="20" idx="0"/>
          </p:cNvCxnSpPr>
          <p:nvPr/>
        </p:nvCxnSpPr>
        <p:spPr>
          <a:xfrm rot="5400000">
            <a:off x="1714500" y="4876800"/>
            <a:ext cx="3810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4" idx="2"/>
            <a:endCxn id="27" idx="0"/>
          </p:cNvCxnSpPr>
          <p:nvPr/>
        </p:nvCxnSpPr>
        <p:spPr>
          <a:xfrm rot="16200000" flipH="1">
            <a:off x="2362200" y="4914900"/>
            <a:ext cx="381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5" idx="2"/>
            <a:endCxn id="26" idx="0"/>
          </p:cNvCxnSpPr>
          <p:nvPr/>
        </p:nvCxnSpPr>
        <p:spPr>
          <a:xfrm rot="5400000">
            <a:off x="4267200" y="4914900"/>
            <a:ext cx="381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28" idx="0"/>
          </p:cNvCxnSpPr>
          <p:nvPr/>
        </p:nvCxnSpPr>
        <p:spPr>
          <a:xfrm rot="16200000" flipH="1">
            <a:off x="7105650" y="4933950"/>
            <a:ext cx="5334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8733927">
            <a:off x="3478283" y="29126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 rot="2847943">
            <a:off x="5687930" y="29126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6200000" flipH="1">
            <a:off x="4876800" y="2133600"/>
            <a:ext cx="3810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4229100" y="2171700"/>
            <a:ext cx="381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loud 55"/>
          <p:cNvSpPr/>
          <p:nvPr/>
        </p:nvSpPr>
        <p:spPr>
          <a:xfrm>
            <a:off x="152400" y="2514600"/>
            <a:ext cx="7924800" cy="182880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Complexity does not depend on </a:t>
            </a:r>
            <a:r>
              <a:rPr lang="en-US" sz="2800" b="1" i="1" dirty="0" smtClean="0">
                <a:solidFill>
                  <a:schemeClr val="accent2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8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WriteMax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ReadMax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</a:rPr>
              <a:t>in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O(</a:t>
            </a:r>
            <a:r>
              <a:rPr lang="en-US" sz="2800" b="1" i="1" dirty="0" smtClean="0">
                <a:solidFill>
                  <a:schemeClr val="accent2"/>
                </a:solidFill>
              </a:rPr>
              <a:t>k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steps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14400" y="1828800"/>
            <a:ext cx="1304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MaxReg</a:t>
            </a:r>
            <a:r>
              <a:rPr lang="en-US" sz="2400" baseline="-25000" dirty="0" err="1" smtClean="0"/>
              <a:t>k</a:t>
            </a:r>
            <a:endParaRPr lang="en-US" sz="2400" baseline="-25000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 </a:t>
            </a:r>
            <a:r>
              <a:rPr lang="en-US" dirty="0" smtClean="0"/>
              <a:t>tree-based counter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9906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2860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5814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962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8768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5486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524000" y="4267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5" name="Straight Arrow Connector 14"/>
          <p:cNvCxnSpPr>
            <a:stCxn id="4" idx="0"/>
            <a:endCxn id="13" idx="2"/>
          </p:cNvCxnSpPr>
          <p:nvPr/>
        </p:nvCxnSpPr>
        <p:spPr>
          <a:xfrm rot="5400000" flipH="1" flipV="1">
            <a:off x="1428750" y="47053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  <a:endCxn id="13" idx="2"/>
          </p:cNvCxnSpPr>
          <p:nvPr/>
        </p:nvCxnSpPr>
        <p:spPr>
          <a:xfrm rot="16200000" flipV="1">
            <a:off x="2076450" y="47053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114800" y="4267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8" idx="0"/>
            <a:endCxn id="20" idx="2"/>
          </p:cNvCxnSpPr>
          <p:nvPr/>
        </p:nvCxnSpPr>
        <p:spPr>
          <a:xfrm rot="5400000" flipH="1" flipV="1">
            <a:off x="4019550" y="47053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0"/>
            <a:endCxn id="20" idx="2"/>
          </p:cNvCxnSpPr>
          <p:nvPr/>
        </p:nvCxnSpPr>
        <p:spPr>
          <a:xfrm rot="16200000" flipV="1">
            <a:off x="4667250" y="47053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743200" y="3124200"/>
            <a:ext cx="11430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+...+s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13" idx="0"/>
            <a:endCxn id="27" idx="2"/>
          </p:cNvCxnSpPr>
          <p:nvPr/>
        </p:nvCxnSpPr>
        <p:spPr>
          <a:xfrm rot="5400000" flipH="1" flipV="1">
            <a:off x="2343150" y="3295650"/>
            <a:ext cx="609600" cy="1333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0"/>
            <a:endCxn id="27" idx="2"/>
          </p:cNvCxnSpPr>
          <p:nvPr/>
        </p:nvCxnSpPr>
        <p:spPr>
          <a:xfrm rot="16200000" flipV="1">
            <a:off x="3638550" y="3333750"/>
            <a:ext cx="609600" cy="1257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411905" y="18288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∑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baseline="-25000" dirty="0" err="1" smtClean="0">
                <a:solidFill>
                  <a:schemeClr val="tx1"/>
                </a:solidFill>
              </a:rPr>
              <a:t>i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9" idx="0"/>
            <a:endCxn id="42" idx="2"/>
          </p:cNvCxnSpPr>
          <p:nvPr/>
        </p:nvCxnSpPr>
        <p:spPr>
          <a:xfrm rot="16200000" flipV="1">
            <a:off x="7448550" y="4667250"/>
            <a:ext cx="457200" cy="723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9483038">
            <a:off x="3649905" y="243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 rot="2451487">
            <a:off x="5776304" y="245311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6858000" y="4267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n-1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20683" y="1752600"/>
            <a:ext cx="2552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ReadCounter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return value at root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" y="1752600"/>
            <a:ext cx="34644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2400" dirty="0" smtClean="0"/>
              <a:t>: recursively </a:t>
            </a:r>
          </a:p>
          <a:p>
            <a:r>
              <a:rPr lang="en-US" sz="2400" dirty="0" smtClean="0"/>
              <a:t>increment from leaf to root</a:t>
            </a:r>
            <a:endParaRPr lang="en-US" sz="2400" dirty="0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9" name="Cloud 48"/>
          <p:cNvSpPr/>
          <p:nvPr/>
        </p:nvSpPr>
        <p:spPr>
          <a:xfrm>
            <a:off x="152400" y="2514600"/>
            <a:ext cx="8839200" cy="228600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2"/>
                </a:solidFill>
              </a:rPr>
              <a:t>m</a:t>
            </a:r>
            <a:r>
              <a:rPr lang="en-US" sz="2800" dirty="0" smtClean="0">
                <a:solidFill>
                  <a:schemeClr val="tx1"/>
                </a:solidFill>
              </a:rPr>
              <a:t>-valued counter:</a:t>
            </a:r>
          </a:p>
          <a:p>
            <a:pPr algn="ctr"/>
            <a:r>
              <a:rPr lang="en-US" sz="24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ReadCounter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r>
              <a:rPr lang="en-US" sz="2800" b="1" dirty="0" smtClean="0">
                <a:solidFill>
                  <a:schemeClr val="accent2"/>
                </a:solidFill>
              </a:rPr>
              <a:t> O(log </a:t>
            </a:r>
            <a:r>
              <a:rPr lang="en-US" sz="2800" b="1" i="1" dirty="0" smtClean="0">
                <a:solidFill>
                  <a:schemeClr val="accent2"/>
                </a:solidFill>
              </a:rPr>
              <a:t>m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steps</a:t>
            </a:r>
          </a:p>
          <a:p>
            <a:pPr algn="ctr"/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  <a:r>
              <a:rPr lang="en-US" sz="2800" b="1" dirty="0" smtClean="0">
                <a:solidFill>
                  <a:schemeClr val="accent2"/>
                </a:solidFill>
              </a:rPr>
              <a:t>O(log </a:t>
            </a:r>
            <a:r>
              <a:rPr lang="en-US" sz="2800" b="1" i="1" dirty="0" smtClean="0">
                <a:solidFill>
                  <a:schemeClr val="accent2"/>
                </a:solidFill>
              </a:rPr>
              <a:t>n</a:t>
            </a:r>
            <a:r>
              <a:rPr lang="en-US" sz="2800" b="1" dirty="0" smtClean="0">
                <a:solidFill>
                  <a:schemeClr val="accent2"/>
                </a:solidFill>
              </a:rPr>
              <a:t> log </a:t>
            </a:r>
            <a:r>
              <a:rPr lang="en-US" sz="2800" b="1" i="1" dirty="0" smtClean="0">
                <a:solidFill>
                  <a:schemeClr val="accent2"/>
                </a:solidFill>
              </a:rPr>
              <a:t>m)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495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Inductive </a:t>
            </a:r>
            <a:r>
              <a:rPr lang="en-US" sz="3200" dirty="0" err="1" smtClean="0"/>
              <a:t>linearizability</a:t>
            </a:r>
            <a:r>
              <a:rPr lang="en-US" sz="3200" dirty="0" smtClean="0"/>
              <a:t> proof</a:t>
            </a:r>
          </a:p>
          <a:p>
            <a:pPr>
              <a:buFont typeface="Wingdings" pitchFamily="2" charset="2"/>
              <a:buChar char=""/>
            </a:pPr>
            <a:r>
              <a:rPr lang="en-US" sz="3200" dirty="0" smtClean="0"/>
              <a:t>No contradiction with lower bound of JTT because of bounded size of max register and counter</a:t>
            </a:r>
          </a:p>
          <a:p>
            <a:r>
              <a:rPr lang="en-US" sz="3200" dirty="0" smtClean="0"/>
              <a:t>Extension to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unbounded</a:t>
            </a:r>
            <a:r>
              <a:rPr lang="en-US" sz="3200" dirty="0" smtClean="0"/>
              <a:t> max </a:t>
            </a:r>
            <a:r>
              <a:rPr lang="en-US" sz="3200" smtClean="0"/>
              <a:t>registers (and counters) </a:t>
            </a:r>
            <a:r>
              <a:rPr lang="en-US" sz="3200" dirty="0" smtClean="0"/>
              <a:t>with complexity according to value written or read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Both</a:t>
            </a:r>
            <a:r>
              <a:rPr lang="en-US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WriteMax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ReadMax</a:t>
            </a:r>
            <a:r>
              <a:rPr lang="en-US" dirty="0" smtClean="0"/>
              <a:t> of value </a:t>
            </a:r>
            <a:r>
              <a:rPr lang="en-US" b="1" i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/>
              <a:t> take </a:t>
            </a:r>
            <a:r>
              <a:rPr lang="en-US" b="1" dirty="0" smtClean="0">
                <a:solidFill>
                  <a:schemeClr val="accent2"/>
                </a:solidFill>
              </a:rPr>
              <a:t>O(min(log </a:t>
            </a:r>
            <a:r>
              <a:rPr lang="en-US" b="1" i="1" dirty="0" smtClean="0">
                <a:solidFill>
                  <a:schemeClr val="accent2"/>
                </a:solidFill>
              </a:rPr>
              <a:t>v, n</a:t>
            </a:r>
            <a:r>
              <a:rPr lang="en-US" b="1" dirty="0" smtClean="0">
                <a:solidFill>
                  <a:schemeClr val="accent2"/>
                </a:solidFill>
              </a:rPr>
              <a:t>)) </a:t>
            </a:r>
            <a:r>
              <a:rPr lang="en-US" dirty="0" smtClean="0"/>
              <a:t>steps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Lower bound of </a:t>
            </a:r>
            <a:r>
              <a:rPr lang="en-US" b="1" dirty="0" smtClean="0">
                <a:solidFill>
                  <a:schemeClr val="accent2"/>
                </a:solidFill>
              </a:rPr>
              <a:t>min(log </a:t>
            </a:r>
            <a:r>
              <a:rPr lang="en-US" b="1" i="1" dirty="0" smtClean="0">
                <a:solidFill>
                  <a:schemeClr val="accent2"/>
                </a:solidFill>
              </a:rPr>
              <a:t>m</a:t>
            </a:r>
            <a:r>
              <a:rPr lang="en-US" b="1" dirty="0" smtClean="0">
                <a:solidFill>
                  <a:schemeClr val="accent2"/>
                </a:solidFill>
              </a:rPr>
              <a:t>, </a:t>
            </a:r>
            <a:r>
              <a:rPr lang="en-US" b="1" i="1" dirty="0" smtClean="0">
                <a:solidFill>
                  <a:schemeClr val="accent2"/>
                </a:solidFill>
              </a:rPr>
              <a:t>n-1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>
                <a:solidFill>
                  <a:schemeClr val="accent2"/>
                </a:solidFill>
              </a:rPr>
              <a:t>S</a:t>
            </a:r>
            <a:r>
              <a:rPr lang="en-US" b="1" i="1" baseline="-25000" dirty="0" err="1" smtClean="0">
                <a:solidFill>
                  <a:schemeClr val="accent2"/>
                </a:solidFill>
              </a:rPr>
              <a:t>m</a:t>
            </a:r>
            <a:r>
              <a:rPr lang="en-US" dirty="0" smtClean="0"/>
              <a:t> = {executions with </a:t>
            </a:r>
            <a:r>
              <a:rPr lang="en-US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WriteMax</a:t>
            </a:r>
            <a:r>
              <a:rPr lang="en-US" dirty="0" smtClean="0"/>
              <a:t> operations up to value </a:t>
            </a:r>
            <a:r>
              <a:rPr lang="en-US" b="1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/>
              <a:t> by p</a:t>
            </a:r>
            <a:r>
              <a:rPr lang="en-US" baseline="-25000" dirty="0" smtClean="0"/>
              <a:t>1</a:t>
            </a:r>
            <a:r>
              <a:rPr lang="en-US" dirty="0" smtClean="0"/>
              <a:t>…,p</a:t>
            </a:r>
            <a:r>
              <a:rPr lang="en-US" baseline="-25000" dirty="0" smtClean="0"/>
              <a:t>n-1</a:t>
            </a:r>
            <a:r>
              <a:rPr lang="en-US" dirty="0" smtClean="0"/>
              <a:t>, followed by one </a:t>
            </a:r>
            <a:r>
              <a:rPr lang="en-US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ReadMax</a:t>
            </a:r>
            <a:r>
              <a:rPr lang="en-US" dirty="0" smtClean="0"/>
              <a:t> operation by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>
                <a:solidFill>
                  <a:schemeClr val="accent2"/>
                </a:solidFill>
              </a:rPr>
              <a:t>T(</a:t>
            </a:r>
            <a:r>
              <a:rPr lang="en-US" b="1" i="1" dirty="0" err="1" smtClean="0">
                <a:solidFill>
                  <a:schemeClr val="accent2"/>
                </a:solidFill>
              </a:rPr>
              <a:t>m,n</a:t>
            </a:r>
            <a:r>
              <a:rPr lang="en-US" b="1" i="1" dirty="0" smtClean="0">
                <a:solidFill>
                  <a:schemeClr val="accent2"/>
                </a:solidFill>
              </a:rPr>
              <a:t>) </a:t>
            </a:r>
            <a:r>
              <a:rPr lang="en-US" dirty="0" smtClean="0"/>
              <a:t>= worst case cost of </a:t>
            </a:r>
            <a:r>
              <a:rPr lang="en-US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ReadMax</a:t>
            </a:r>
            <a:r>
              <a:rPr lang="en-US" dirty="0" smtClean="0"/>
              <a:t> in </a:t>
            </a:r>
            <a:r>
              <a:rPr lang="en-US" b="1" i="1" dirty="0" err="1" smtClean="0">
                <a:solidFill>
                  <a:schemeClr val="accent2"/>
                </a:solidFill>
              </a:rPr>
              <a:t>S</a:t>
            </a:r>
            <a:r>
              <a:rPr lang="en-US" b="1" i="1" baseline="-25000" dirty="0" err="1" smtClean="0">
                <a:solidFill>
                  <a:schemeClr val="accent2"/>
                </a:solidFill>
              </a:rPr>
              <a:t>m</a:t>
            </a:r>
            <a:endParaRPr lang="en-US" b="1" i="1" baseline="-250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3200400"/>
            <a:ext cx="6096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3200400"/>
            <a:ext cx="53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3200400"/>
            <a:ext cx="3810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3200400"/>
            <a:ext cx="4572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3200400"/>
            <a:ext cx="6096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1400" y="3200400"/>
            <a:ext cx="4572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4616835" y="3331631"/>
            <a:ext cx="231648" cy="912876"/>
          </a:xfrm>
          <a:prstGeom prst="leftBrace">
            <a:avLst>
              <a:gd name="adj1" fmla="val 5981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14800" y="3200400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reads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Lower bound of </a:t>
            </a:r>
            <a:r>
              <a:rPr lang="en-US" b="1" dirty="0" smtClean="0">
                <a:solidFill>
                  <a:schemeClr val="accent2"/>
                </a:solidFill>
              </a:rPr>
              <a:t>min(log </a:t>
            </a:r>
            <a:r>
              <a:rPr lang="en-US" b="1" i="1" dirty="0" smtClean="0">
                <a:solidFill>
                  <a:schemeClr val="accent2"/>
                </a:solidFill>
              </a:rPr>
              <a:t>m</a:t>
            </a:r>
            <a:r>
              <a:rPr lang="en-US" b="1" dirty="0" smtClean="0">
                <a:solidFill>
                  <a:schemeClr val="accent2"/>
                </a:solidFill>
              </a:rPr>
              <a:t>, </a:t>
            </a:r>
            <a:r>
              <a:rPr lang="en-US" b="1" i="1" dirty="0" smtClean="0">
                <a:solidFill>
                  <a:schemeClr val="accent2"/>
                </a:solidFill>
              </a:rPr>
              <a:t>n-1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process takes steps after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so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does not write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Reads a fixed register </a:t>
            </a:r>
            <a:r>
              <a:rPr lang="en-US" b="1" dirty="0" smtClean="0">
                <a:solidFill>
                  <a:schemeClr val="accent5"/>
                </a:solidFill>
              </a:rPr>
              <a:t>R</a:t>
            </a:r>
            <a:r>
              <a:rPr lang="en-US" dirty="0" smtClean="0"/>
              <a:t>. Did anyone write to </a:t>
            </a:r>
            <a:r>
              <a:rPr lang="en-US" b="1" dirty="0" smtClean="0">
                <a:solidFill>
                  <a:schemeClr val="accent5"/>
                </a:solidFill>
              </a:rPr>
              <a:t>R</a:t>
            </a:r>
            <a:r>
              <a:rPr lang="en-US" dirty="0" smtClean="0"/>
              <a:t>?</a:t>
            </a:r>
          </a:p>
          <a:p>
            <a:r>
              <a:rPr lang="en-US" b="1" i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= minimal such that there is a write to </a:t>
            </a:r>
            <a:r>
              <a:rPr lang="en-US" b="1" dirty="0" smtClean="0">
                <a:solidFill>
                  <a:schemeClr val="accent5"/>
                </a:solidFill>
              </a:rPr>
              <a:t>R</a:t>
            </a:r>
            <a:r>
              <a:rPr lang="en-US" dirty="0" smtClean="0"/>
              <a:t> in </a:t>
            </a:r>
            <a:r>
              <a:rPr lang="en-US" b="1" i="1" dirty="0" err="1" smtClean="0">
                <a:solidFill>
                  <a:schemeClr val="accent2"/>
                </a:solidFill>
              </a:rPr>
              <a:t>S</a:t>
            </a:r>
            <a:r>
              <a:rPr lang="en-US" b="1" i="1" baseline="-25000" dirty="0" err="1" smtClean="0">
                <a:solidFill>
                  <a:schemeClr val="accent2"/>
                </a:solidFill>
              </a:rPr>
              <a:t>k</a:t>
            </a:r>
            <a:endParaRPr lang="en-US" i="1" dirty="0" smtClean="0"/>
          </a:p>
          <a:p>
            <a:r>
              <a:rPr lang="en-US" dirty="0" smtClean="0"/>
              <a:t>No one in </a:t>
            </a:r>
            <a:r>
              <a:rPr lang="en-US" b="1" i="1" dirty="0" smtClean="0">
                <a:solidFill>
                  <a:schemeClr val="accent2"/>
                </a:solidFill>
              </a:rPr>
              <a:t>S</a:t>
            </a:r>
            <a:r>
              <a:rPr lang="en-US" b="1" i="1" baseline="-25000" dirty="0" smtClean="0">
                <a:solidFill>
                  <a:schemeClr val="accent2"/>
                </a:solidFill>
              </a:rPr>
              <a:t>k-1</a:t>
            </a:r>
            <a:r>
              <a:rPr lang="en-US" dirty="0" smtClean="0"/>
              <a:t> writes to </a:t>
            </a:r>
            <a:r>
              <a:rPr lang="en-US" b="1" dirty="0" smtClean="0">
                <a:solidFill>
                  <a:schemeClr val="accent5"/>
                </a:solidFill>
              </a:rPr>
              <a:t>R</a:t>
            </a:r>
            <a:r>
              <a:rPr lang="en-US" dirty="0" smtClean="0"/>
              <a:t> so </a:t>
            </a:r>
            <a:r>
              <a:rPr lang="en-US" b="1" i="1" dirty="0" smtClean="0">
                <a:solidFill>
                  <a:schemeClr val="accent2"/>
                </a:solidFill>
              </a:rPr>
              <a:t>T(</a:t>
            </a:r>
            <a:r>
              <a:rPr lang="en-US" b="1" i="1" dirty="0" err="1" smtClean="0">
                <a:solidFill>
                  <a:schemeClr val="accent2"/>
                </a:solidFill>
              </a:rPr>
              <a:t>m,n</a:t>
            </a:r>
            <a:r>
              <a:rPr lang="en-US" b="1" i="1" dirty="0" smtClean="0">
                <a:solidFill>
                  <a:schemeClr val="accent2"/>
                </a:solidFill>
              </a:rPr>
              <a:t>)≥T(k-1,n)+1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2337816"/>
            <a:ext cx="6096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2337816"/>
            <a:ext cx="53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2337816"/>
            <a:ext cx="3810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2337816"/>
            <a:ext cx="4572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2337816"/>
            <a:ext cx="6096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1400" y="2337816"/>
            <a:ext cx="4572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4616835" y="2493431"/>
            <a:ext cx="231648" cy="912876"/>
          </a:xfrm>
          <a:prstGeom prst="leftBrace">
            <a:avLst>
              <a:gd name="adj1" fmla="val 5981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14800" y="2337816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reads</a:t>
            </a:r>
            <a:endParaRPr lang="en-US" sz="2400" dirty="0"/>
          </a:p>
        </p:txBody>
      </p:sp>
      <p:sp>
        <p:nvSpPr>
          <p:cNvPr id="14" name="Left Brace 13"/>
          <p:cNvSpPr/>
          <p:nvPr/>
        </p:nvSpPr>
        <p:spPr>
          <a:xfrm rot="16200000">
            <a:off x="4724399" y="2514599"/>
            <a:ext cx="304801" cy="1524000"/>
          </a:xfrm>
          <a:prstGeom prst="leftBrace">
            <a:avLst>
              <a:gd name="adj1" fmla="val 5981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2814935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reads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5105400" y="4800600"/>
            <a:ext cx="2743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38600" y="2337816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</a:rPr>
              <a:t>R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2337816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05400" y="2337816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 of </a:t>
            </a:r>
            <a:r>
              <a:rPr lang="en-US" b="1" dirty="0" smtClean="0">
                <a:solidFill>
                  <a:schemeClr val="accent2"/>
                </a:solidFill>
              </a:rPr>
              <a:t>min(log </a:t>
            </a:r>
            <a:r>
              <a:rPr lang="en-US" b="1" i="1" dirty="0" smtClean="0">
                <a:solidFill>
                  <a:schemeClr val="accent2"/>
                </a:solidFill>
              </a:rPr>
              <a:t>m</a:t>
            </a:r>
            <a:r>
              <a:rPr lang="en-US" b="1" dirty="0" smtClean="0">
                <a:solidFill>
                  <a:schemeClr val="accent2"/>
                </a:solidFill>
              </a:rPr>
              <a:t>, </a:t>
            </a:r>
            <a:r>
              <a:rPr lang="en-US" b="1" i="1" dirty="0" smtClean="0">
                <a:solidFill>
                  <a:schemeClr val="accent2"/>
                </a:solidFill>
              </a:rPr>
              <a:t>n-1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addition, consider a run in </a:t>
            </a:r>
            <a:r>
              <a:rPr lang="en-US" sz="2800" b="1" i="1" dirty="0" err="1" smtClean="0">
                <a:solidFill>
                  <a:schemeClr val="accent2"/>
                </a:solidFill>
              </a:rPr>
              <a:t>S</a:t>
            </a:r>
            <a:r>
              <a:rPr lang="en-US" sz="2800" b="1" i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sz="2800" dirty="0" smtClean="0"/>
              <a:t> that writes to </a:t>
            </a:r>
            <a:r>
              <a:rPr lang="en-US" sz="2800" b="1" dirty="0" smtClean="0">
                <a:solidFill>
                  <a:schemeClr val="accent5"/>
                </a:solidFill>
              </a:rPr>
              <a:t>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514600"/>
            <a:ext cx="2133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2514600"/>
            <a:ext cx="6096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0" y="2514600"/>
            <a:ext cx="21336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28800" y="2145268"/>
            <a:ext cx="1601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write to </a:t>
            </a:r>
            <a:r>
              <a:rPr lang="en-US" b="1" dirty="0" smtClean="0">
                <a:solidFill>
                  <a:schemeClr val="accent5"/>
                </a:solidFill>
              </a:rPr>
              <a:t>R </a:t>
            </a:r>
            <a:r>
              <a:rPr lang="en-US" dirty="0" smtClean="0"/>
              <a:t>by p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304800" y="3490484"/>
            <a:ext cx="2133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05600" y="3490484"/>
            <a:ext cx="6096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438400" y="3490484"/>
            <a:ext cx="21336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Finish writes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except by p</a:t>
            </a:r>
            <a:r>
              <a:rPr lang="en-US" baseline="-25000" dirty="0" smtClean="0">
                <a:solidFill>
                  <a:schemeClr val="tx1"/>
                </a:solidFill>
              </a:rPr>
              <a:t>i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3490484"/>
            <a:ext cx="21336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Non-concurrent writes in {k,…,m}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4736" y="3124200"/>
            <a:ext cx="1601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write to </a:t>
            </a:r>
            <a:r>
              <a:rPr lang="en-US" b="1" dirty="0" smtClean="0">
                <a:solidFill>
                  <a:schemeClr val="accent5"/>
                </a:solidFill>
              </a:rPr>
              <a:t>R </a:t>
            </a:r>
            <a:r>
              <a:rPr lang="en-US" dirty="0" smtClean="0"/>
              <a:t>by p</a:t>
            </a:r>
            <a:r>
              <a:rPr lang="en-US" baseline="-25000" dirty="0" smtClean="0"/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4876800"/>
            <a:ext cx="3749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/>
                </a:solidFill>
              </a:rPr>
              <a:t>T(</a:t>
            </a:r>
            <a:r>
              <a:rPr lang="en-US" sz="2800" b="1" i="1" dirty="0" err="1" smtClean="0">
                <a:solidFill>
                  <a:schemeClr val="accent2"/>
                </a:solidFill>
              </a:rPr>
              <a:t>m,n</a:t>
            </a:r>
            <a:r>
              <a:rPr lang="en-US" sz="2800" b="1" i="1" dirty="0" smtClean="0">
                <a:solidFill>
                  <a:schemeClr val="accent2"/>
                </a:solidFill>
              </a:rPr>
              <a:t>)</a:t>
            </a:r>
            <a:r>
              <a:rPr lang="en-US" sz="2800" b="1" dirty="0" smtClean="0">
                <a:solidFill>
                  <a:schemeClr val="accent2"/>
                </a:solidFill>
              </a:rPr>
              <a:t> ≥ </a:t>
            </a:r>
            <a:r>
              <a:rPr lang="en-US" sz="2800" b="1" i="1" dirty="0" smtClean="0">
                <a:solidFill>
                  <a:schemeClr val="accent2"/>
                </a:solidFill>
              </a:rPr>
              <a:t>T(m-k+1,n-1)+1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435358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returns maximal value from {k,…,m} 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401179" y="2057400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reads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" y="5334000"/>
            <a:ext cx="70695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Solve recurrence: </a:t>
            </a:r>
            <a:br>
              <a:rPr lang="en-US" sz="2800" dirty="0" smtClean="0"/>
            </a:br>
            <a:r>
              <a:rPr lang="en-US" sz="2800" b="1" i="1" dirty="0" smtClean="0">
                <a:solidFill>
                  <a:schemeClr val="accent2"/>
                </a:solidFill>
              </a:rPr>
              <a:t>T(</a:t>
            </a:r>
            <a:r>
              <a:rPr lang="en-US" sz="2800" b="1" i="1" dirty="0" err="1" smtClean="0">
                <a:solidFill>
                  <a:schemeClr val="accent2"/>
                </a:solidFill>
              </a:rPr>
              <a:t>m,n</a:t>
            </a:r>
            <a:r>
              <a:rPr lang="en-US" sz="2800" b="1" i="1" dirty="0" smtClean="0">
                <a:solidFill>
                  <a:schemeClr val="accent2"/>
                </a:solidFill>
              </a:rPr>
              <a:t>) </a:t>
            </a:r>
            <a:r>
              <a:rPr lang="en-US" sz="2800" b="1" dirty="0" smtClean="0">
                <a:solidFill>
                  <a:schemeClr val="accent2"/>
                </a:solidFill>
              </a:rPr>
              <a:t>≥ 1+ min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k</a:t>
            </a:r>
            <a:r>
              <a:rPr lang="en-US" sz="2800" b="1" dirty="0" smtClean="0">
                <a:solidFill>
                  <a:schemeClr val="accent2"/>
                </a:solidFill>
              </a:rPr>
              <a:t> {max(</a:t>
            </a:r>
            <a:r>
              <a:rPr lang="en-US" sz="2800" b="1" i="1" dirty="0" smtClean="0">
                <a:solidFill>
                  <a:schemeClr val="accent2"/>
                </a:solidFill>
              </a:rPr>
              <a:t>T(k-1,n),  T(m-k+1,n-1))</a:t>
            </a:r>
            <a:r>
              <a:rPr lang="en-US" sz="2800" b="1" dirty="0" smtClean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2000" y="4876800"/>
            <a:ext cx="3733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58169" y="4876800"/>
            <a:ext cx="420422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, we had </a:t>
            </a:r>
            <a:r>
              <a:rPr lang="en-US" sz="2900" b="1" i="1" dirty="0" smtClean="0">
                <a:solidFill>
                  <a:srgbClr val="DD8047"/>
                </a:solidFill>
              </a:rPr>
              <a:t>T(</a:t>
            </a:r>
            <a:r>
              <a:rPr lang="en-US" sz="2900" b="1" i="1" dirty="0" err="1" smtClean="0">
                <a:solidFill>
                  <a:srgbClr val="DD8047"/>
                </a:solidFill>
              </a:rPr>
              <a:t>m,n</a:t>
            </a:r>
            <a:r>
              <a:rPr lang="en-US" sz="2900" b="1" i="1" dirty="0" smtClean="0">
                <a:solidFill>
                  <a:srgbClr val="DD8047"/>
                </a:solidFill>
              </a:rPr>
              <a:t>)≥T(k-1,n)+1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943600" y="4876800"/>
            <a:ext cx="2743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81600" y="25146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</a:rPr>
              <a:t>R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15000" y="25146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2514600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315200" y="3490484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</a:rPr>
              <a:t>R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848600" y="3490484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382000" y="3490484"/>
            <a:ext cx="533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67600" y="3906119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reads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22" grpId="0"/>
      <p:bldP spid="23" grpId="0"/>
      <p:bldP spid="24" grpId="0" animBg="1"/>
      <p:bldP spid="25" grpId="0"/>
      <p:bldP spid="26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077200" cy="449580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Implementation of max registers with </a:t>
            </a:r>
            <a:r>
              <a:rPr lang="en-US" sz="3200" b="1" dirty="0" smtClean="0">
                <a:solidFill>
                  <a:schemeClr val="accent2"/>
                </a:solidFill>
              </a:rPr>
              <a:t>O(min(log </a:t>
            </a:r>
            <a:r>
              <a:rPr lang="en-US" sz="3200" b="1" i="1" dirty="0" smtClean="0">
                <a:solidFill>
                  <a:schemeClr val="accent2"/>
                </a:solidFill>
              </a:rPr>
              <a:t>v</a:t>
            </a:r>
            <a:r>
              <a:rPr lang="en-US" sz="3200" b="1" dirty="0" smtClean="0">
                <a:solidFill>
                  <a:schemeClr val="accent2"/>
                </a:solidFill>
              </a:rPr>
              <a:t>, </a:t>
            </a:r>
            <a:r>
              <a:rPr lang="en-US" sz="3200" b="1" i="1" dirty="0" smtClean="0">
                <a:solidFill>
                  <a:schemeClr val="accent2"/>
                </a:solidFill>
              </a:rPr>
              <a:t>n</a:t>
            </a:r>
            <a:r>
              <a:rPr lang="en-US" sz="3200" b="1" dirty="0" smtClean="0">
                <a:solidFill>
                  <a:schemeClr val="accent2"/>
                </a:solidFill>
              </a:rPr>
              <a:t>)) </a:t>
            </a:r>
            <a:r>
              <a:rPr lang="en-US" sz="3200" dirty="0" smtClean="0"/>
              <a:t>steps per operation writing or reading the value </a:t>
            </a:r>
            <a:r>
              <a:rPr lang="en-US" sz="3200" b="1" i="1" dirty="0" smtClean="0">
                <a:solidFill>
                  <a:schemeClr val="accent2"/>
                </a:solidFill>
              </a:rPr>
              <a:t>v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Sub-linear implementation of counters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Extension of counters to any monotone circuit with </a:t>
            </a:r>
            <a:r>
              <a:rPr lang="en-US" sz="3200" b="1" dirty="0" smtClean="0">
                <a:solidFill>
                  <a:schemeClr val="accent5"/>
                </a:solidFill>
              </a:rPr>
              <a:t>monotone consistency</a:t>
            </a:r>
            <a:r>
              <a:rPr lang="en-US" sz="3200" dirty="0" smtClean="0"/>
              <a:t> instead of </a:t>
            </a:r>
            <a:r>
              <a:rPr lang="en-US" sz="3200" dirty="0" err="1" smtClean="0"/>
              <a:t>linearizability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5257800"/>
            <a:ext cx="7543800" cy="99060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458200" cy="449580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Lower bounds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An alternative proof for JTT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Tight lower bound for max registers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Same lower bound proof for counters</a:t>
            </a:r>
          </a:p>
          <a:p>
            <a:pPr lvl="2">
              <a:lnSpc>
                <a:spcPct val="80000"/>
              </a:lnSpc>
            </a:pPr>
            <a:r>
              <a:rPr lang="en-US" sz="2800" dirty="0" smtClean="0"/>
              <a:t>Further research: close gap between upper and lower bounds on counters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Randomized lower bound</a:t>
            </a:r>
          </a:p>
          <a:p>
            <a:pPr lvl="2">
              <a:lnSpc>
                <a:spcPct val="80000"/>
              </a:lnSpc>
            </a:pPr>
            <a:r>
              <a:rPr lang="en-US" sz="2800" dirty="0" smtClean="0"/>
              <a:t>Further research: randomized algorithm? </a:t>
            </a:r>
          </a:p>
          <a:p>
            <a:pPr>
              <a:lnSpc>
                <a:spcPct val="80000"/>
              </a:lnSpc>
            </a:pPr>
            <a:endParaRPr lang="en-US" sz="1600" dirty="0" smtClean="0"/>
          </a:p>
          <a:p>
            <a:pPr algn="ctr">
              <a:lnSpc>
                <a:spcPct val="80000"/>
              </a:lnSpc>
              <a:buNone/>
            </a:pPr>
            <a:r>
              <a:rPr lang="en-US" sz="2800" dirty="0" smtClean="0"/>
              <a:t>Take-home message: </a:t>
            </a:r>
            <a:br>
              <a:rPr lang="en-US" sz="2800" dirty="0" smtClean="0"/>
            </a:br>
            <a:r>
              <a:rPr lang="en-US" sz="2800" dirty="0" smtClean="0"/>
              <a:t>Lower bounds do not always have the final say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PODC 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49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Counting is critical for some programs in multiprocessing systems</a:t>
            </a:r>
          </a:p>
          <a:p>
            <a:pPr>
              <a:lnSpc>
                <a:spcPct val="80000"/>
              </a:lnSpc>
            </a:pPr>
            <a:endParaRPr lang="en-US" sz="3200" dirty="0" smtClean="0"/>
          </a:p>
          <a:p>
            <a:pPr>
              <a:lnSpc>
                <a:spcPct val="80000"/>
              </a:lnSpc>
            </a:pPr>
            <a:endParaRPr lang="en-US" sz="3200" dirty="0" smtClean="0"/>
          </a:p>
          <a:p>
            <a:pPr>
              <a:lnSpc>
                <a:spcPct val="80000"/>
              </a:lnSpc>
            </a:pP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Example: Algorithms for randomized consensus</a:t>
            </a:r>
          </a:p>
          <a:p>
            <a:pPr>
              <a:lnSpc>
                <a:spcPct val="80000"/>
              </a:lnSpc>
            </a:pP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Required: Counters with sub-linear (in the number of processes </a:t>
            </a:r>
            <a:r>
              <a:rPr lang="en-US" sz="3200" b="1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/>
              <a:t>) step complexity per operation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lded Corner 6"/>
          <p:cNvSpPr/>
          <p:nvPr/>
        </p:nvSpPr>
        <p:spPr>
          <a:xfrm>
            <a:off x="7543800" y="1905000"/>
            <a:ext cx="914400" cy="914400"/>
          </a:xfrm>
          <a:prstGeom prst="foldedCorner">
            <a:avLst>
              <a:gd name="adj" fmla="val 32667"/>
            </a:avLst>
          </a:prstGeom>
          <a:solidFill>
            <a:schemeClr val="accent3">
              <a:alpha val="68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286000"/>
            <a:ext cx="80849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761202" y="2035314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0</a:t>
            </a:r>
            <a:endParaRPr lang="en-US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38401"/>
            <a:ext cx="783627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0" name="TextBox 9"/>
          <p:cNvSpPr txBox="1"/>
          <p:nvPr/>
        </p:nvSpPr>
        <p:spPr>
          <a:xfrm>
            <a:off x="7772400" y="2035314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38400"/>
            <a:ext cx="783627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2" name="TextBox 11"/>
          <p:cNvSpPr txBox="1"/>
          <p:nvPr/>
        </p:nvSpPr>
        <p:spPr>
          <a:xfrm>
            <a:off x="7761202" y="2035314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8" grpId="1"/>
      <p:bldP spid="10" grpId="0"/>
      <p:bldP spid="10" grpId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Unbalanced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1600200"/>
            <a:ext cx="8001000" cy="472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0" name="Rounded Rectangle 19"/>
          <p:cNvSpPr/>
          <p:nvPr/>
        </p:nvSpPr>
        <p:spPr>
          <a:xfrm>
            <a:off x="823411" y="2340359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 rot="2605356">
            <a:off x="7747756" y="441451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033211" y="1654559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25" name="Rounded Rectangle 24"/>
          <p:cNvSpPr/>
          <p:nvPr/>
        </p:nvSpPr>
        <p:spPr>
          <a:xfrm>
            <a:off x="4328611" y="2340359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cxnSp>
        <p:nvCxnSpPr>
          <p:cNvPr id="33" name="Straight Arrow Connector 32"/>
          <p:cNvCxnSpPr>
            <a:stCxn id="22" idx="2"/>
            <a:endCxn id="25" idx="0"/>
          </p:cNvCxnSpPr>
          <p:nvPr/>
        </p:nvCxnSpPr>
        <p:spPr>
          <a:xfrm rot="16200000" flipH="1">
            <a:off x="4290511" y="1578359"/>
            <a:ext cx="2286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2" idx="2"/>
            <a:endCxn id="20" idx="0"/>
          </p:cNvCxnSpPr>
          <p:nvPr/>
        </p:nvCxnSpPr>
        <p:spPr>
          <a:xfrm rot="5400000">
            <a:off x="2461711" y="1044959"/>
            <a:ext cx="228600" cy="2362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5624011" y="3102359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cxnSp>
        <p:nvCxnSpPr>
          <p:cNvPr id="40" name="Straight Arrow Connector 39"/>
          <p:cNvCxnSpPr>
            <a:stCxn id="37" idx="2"/>
          </p:cNvCxnSpPr>
          <p:nvPr/>
        </p:nvCxnSpPr>
        <p:spPr>
          <a:xfrm rot="16200000" flipH="1">
            <a:off x="6553935" y="3353534"/>
            <a:ext cx="860041" cy="12720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2133600" y="3102359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61" name="Rounded Rectangle 60"/>
          <p:cNvSpPr/>
          <p:nvPr/>
        </p:nvSpPr>
        <p:spPr>
          <a:xfrm>
            <a:off x="1676400" y="37338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65" name="Straight Arrow Connector 64"/>
          <p:cNvCxnSpPr>
            <a:stCxn id="62" idx="2"/>
            <a:endCxn id="61" idx="0"/>
          </p:cNvCxnSpPr>
          <p:nvPr/>
        </p:nvCxnSpPr>
        <p:spPr>
          <a:xfrm rot="5400000">
            <a:off x="2465580" y="3341879"/>
            <a:ext cx="174241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2895600" y="37338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10" name="Straight Arrow Connector 9"/>
          <p:cNvCxnSpPr>
            <a:stCxn id="25" idx="2"/>
            <a:endCxn id="37" idx="0"/>
          </p:cNvCxnSpPr>
          <p:nvPr/>
        </p:nvCxnSpPr>
        <p:spPr>
          <a:xfrm rot="16200000" flipH="1">
            <a:off x="5547811" y="2302259"/>
            <a:ext cx="3048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5" idx="2"/>
            <a:endCxn id="62" idx="0"/>
          </p:cNvCxnSpPr>
          <p:nvPr/>
        </p:nvCxnSpPr>
        <p:spPr>
          <a:xfrm rot="5400000">
            <a:off x="3802606" y="1852454"/>
            <a:ext cx="304800" cy="21950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Slide Number Placeholder 78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5715000" y="1752600"/>
            <a:ext cx="2425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Bentley and Yao [1976]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4572000" y="4180079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87" name="Rounded Rectangle 86"/>
          <p:cNvSpPr/>
          <p:nvPr/>
        </p:nvSpPr>
        <p:spPr>
          <a:xfrm>
            <a:off x="5486400" y="48006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88" name="Rounded Rectangle 87"/>
          <p:cNvSpPr/>
          <p:nvPr/>
        </p:nvSpPr>
        <p:spPr>
          <a:xfrm>
            <a:off x="3657600" y="48006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89" name="Rounded Rectangle 88"/>
          <p:cNvSpPr/>
          <p:nvPr/>
        </p:nvSpPr>
        <p:spPr>
          <a:xfrm>
            <a:off x="2895600" y="54864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90" name="Straight Arrow Connector 89"/>
          <p:cNvCxnSpPr>
            <a:stCxn id="88" idx="2"/>
            <a:endCxn id="92" idx="0"/>
          </p:cNvCxnSpPr>
          <p:nvPr/>
        </p:nvCxnSpPr>
        <p:spPr>
          <a:xfrm rot="16200000" flipH="1">
            <a:off x="4419600" y="5219700"/>
            <a:ext cx="228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8" idx="2"/>
            <a:endCxn id="89" idx="0"/>
          </p:cNvCxnSpPr>
          <p:nvPr/>
        </p:nvCxnSpPr>
        <p:spPr>
          <a:xfrm rot="5400000">
            <a:off x="3810000" y="4914900"/>
            <a:ext cx="2286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>
            <a:off x="4114800" y="54864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93" name="Straight Arrow Connector 92"/>
          <p:cNvCxnSpPr>
            <a:stCxn id="86" idx="2"/>
            <a:endCxn id="87" idx="0"/>
          </p:cNvCxnSpPr>
          <p:nvPr/>
        </p:nvCxnSpPr>
        <p:spPr>
          <a:xfrm rot="16200000" flipH="1">
            <a:off x="5671440" y="4261739"/>
            <a:ext cx="163321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6" idx="2"/>
            <a:endCxn id="88" idx="0"/>
          </p:cNvCxnSpPr>
          <p:nvPr/>
        </p:nvCxnSpPr>
        <p:spPr>
          <a:xfrm rot="5400000">
            <a:off x="4757040" y="4261739"/>
            <a:ext cx="163321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ounded Rectangle 95"/>
          <p:cNvSpPr/>
          <p:nvPr/>
        </p:nvSpPr>
        <p:spPr>
          <a:xfrm>
            <a:off x="5334000" y="54864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98" name="Straight Arrow Connector 97"/>
          <p:cNvCxnSpPr>
            <a:stCxn id="87" idx="2"/>
            <a:endCxn id="96" idx="0"/>
          </p:cNvCxnSpPr>
          <p:nvPr/>
        </p:nvCxnSpPr>
        <p:spPr>
          <a:xfrm rot="5400000">
            <a:off x="5943600" y="5219700"/>
            <a:ext cx="228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6553200" y="54864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43" name="Straight Arrow Connector 42"/>
          <p:cNvCxnSpPr>
            <a:stCxn id="37" idx="2"/>
            <a:endCxn id="86" idx="0"/>
          </p:cNvCxnSpPr>
          <p:nvPr/>
        </p:nvCxnSpPr>
        <p:spPr>
          <a:xfrm rot="5400000">
            <a:off x="5511646" y="3343814"/>
            <a:ext cx="620520" cy="10520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2" idx="2"/>
            <a:endCxn id="67" idx="0"/>
          </p:cNvCxnSpPr>
          <p:nvPr/>
        </p:nvCxnSpPr>
        <p:spPr>
          <a:xfrm rot="16200000" flipH="1">
            <a:off x="3075180" y="3341879"/>
            <a:ext cx="174241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7" idx="2"/>
            <a:endCxn id="99" idx="0"/>
          </p:cNvCxnSpPr>
          <p:nvPr/>
        </p:nvCxnSpPr>
        <p:spPr>
          <a:xfrm rot="16200000" flipH="1">
            <a:off x="6553200" y="4914900"/>
            <a:ext cx="2286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loud Callout 103"/>
          <p:cNvSpPr/>
          <p:nvPr/>
        </p:nvSpPr>
        <p:spPr>
          <a:xfrm>
            <a:off x="76200" y="4419600"/>
            <a:ext cx="3124200" cy="1143000"/>
          </a:xfrm>
          <a:prstGeom prst="cloudCallout">
            <a:avLst>
              <a:gd name="adj1" fmla="val 31459"/>
              <a:gd name="adj2" fmla="val 70784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Leaf </a:t>
            </a:r>
            <a:r>
              <a:rPr lang="en-US" sz="2400" b="1" i="1" dirty="0" err="1" smtClean="0">
                <a:solidFill>
                  <a:schemeClr val="accent2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is at depth </a:t>
            </a:r>
            <a:r>
              <a:rPr lang="en-US" sz="2400" b="1" dirty="0" smtClean="0">
                <a:solidFill>
                  <a:schemeClr val="accent2"/>
                </a:solidFill>
              </a:rPr>
              <a:t>O(log </a:t>
            </a:r>
            <a:r>
              <a:rPr lang="en-US" sz="2400" b="1" i="1" dirty="0" err="1" smtClean="0">
                <a:solidFill>
                  <a:schemeClr val="accent2"/>
                </a:solidFill>
              </a:rPr>
              <a:t>i</a:t>
            </a:r>
            <a:r>
              <a:rPr lang="en-US" sz="2400" b="1" dirty="0" smtClean="0">
                <a:solidFill>
                  <a:schemeClr val="accent2"/>
                </a:solidFill>
              </a:rPr>
              <a:t>)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max register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1600200"/>
            <a:ext cx="8305800" cy="472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0" name="Rounded Rectangle 19"/>
          <p:cNvSpPr/>
          <p:nvPr/>
        </p:nvSpPr>
        <p:spPr>
          <a:xfrm>
            <a:off x="1676400" y="25908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 rot="3071913">
            <a:off x="6528556" y="456691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819400" y="17526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25" name="Rounded Rectangle 24"/>
          <p:cNvSpPr/>
          <p:nvPr/>
        </p:nvSpPr>
        <p:spPr>
          <a:xfrm>
            <a:off x="4114800" y="25908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28" name="Rounded Rectangle 27"/>
          <p:cNvSpPr/>
          <p:nvPr/>
        </p:nvSpPr>
        <p:spPr>
          <a:xfrm>
            <a:off x="6096000" y="5334000"/>
            <a:ext cx="2286000" cy="6858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Snapshot-based counter</a:t>
            </a:r>
            <a:endParaRPr lang="en-US" sz="2400" baseline="-25000" dirty="0"/>
          </a:p>
        </p:txBody>
      </p:sp>
      <p:cxnSp>
        <p:nvCxnSpPr>
          <p:cNvPr id="33" name="Straight Arrow Connector 32"/>
          <p:cNvCxnSpPr>
            <a:stCxn id="22" idx="2"/>
            <a:endCxn id="25" idx="0"/>
          </p:cNvCxnSpPr>
          <p:nvPr/>
        </p:nvCxnSpPr>
        <p:spPr>
          <a:xfrm rot="16200000" flipH="1">
            <a:off x="4000500" y="1752600"/>
            <a:ext cx="3810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2" idx="2"/>
            <a:endCxn id="20" idx="0"/>
          </p:cNvCxnSpPr>
          <p:nvPr/>
        </p:nvCxnSpPr>
        <p:spPr>
          <a:xfrm rot="5400000">
            <a:off x="2705100" y="1752600"/>
            <a:ext cx="3810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5257800" y="34290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cxnSp>
        <p:nvCxnSpPr>
          <p:cNvPr id="48" name="Straight Arrow Connector 47"/>
          <p:cNvCxnSpPr>
            <a:endCxn id="28" idx="0"/>
          </p:cNvCxnSpPr>
          <p:nvPr/>
        </p:nvCxnSpPr>
        <p:spPr>
          <a:xfrm rot="16200000" flipH="1">
            <a:off x="6934200" y="5029200"/>
            <a:ext cx="3048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7" idx="2"/>
          </p:cNvCxnSpPr>
          <p:nvPr/>
        </p:nvCxnSpPr>
        <p:spPr>
          <a:xfrm rot="16200000" flipH="1">
            <a:off x="5962650" y="3905250"/>
            <a:ext cx="4572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2"/>
            <a:endCxn id="73" idx="0"/>
          </p:cNvCxnSpPr>
          <p:nvPr/>
        </p:nvCxnSpPr>
        <p:spPr>
          <a:xfrm rot="5400000">
            <a:off x="5427726" y="3865626"/>
            <a:ext cx="533400" cy="5745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3124200" y="3429000"/>
            <a:ext cx="1447800" cy="45720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</a:t>
            </a:r>
            <a:endParaRPr lang="en-US" baseline="-25000" dirty="0"/>
          </a:p>
        </p:txBody>
      </p:sp>
      <p:sp>
        <p:nvSpPr>
          <p:cNvPr id="61" name="Rounded Rectangle 60"/>
          <p:cNvSpPr/>
          <p:nvPr/>
        </p:nvSpPr>
        <p:spPr>
          <a:xfrm>
            <a:off x="2362200" y="43434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64" name="Straight Arrow Connector 63"/>
          <p:cNvCxnSpPr>
            <a:stCxn id="62" idx="2"/>
            <a:endCxn id="67" idx="0"/>
          </p:cNvCxnSpPr>
          <p:nvPr/>
        </p:nvCxnSpPr>
        <p:spPr>
          <a:xfrm rot="16200000" flipH="1">
            <a:off x="3771900" y="3962400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2" idx="2"/>
            <a:endCxn id="61" idx="0"/>
          </p:cNvCxnSpPr>
          <p:nvPr/>
        </p:nvCxnSpPr>
        <p:spPr>
          <a:xfrm rot="5400000">
            <a:off x="3162300" y="3657600"/>
            <a:ext cx="4572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3581400" y="4343400"/>
            <a:ext cx="1143000" cy="4572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MaxReg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10" name="Straight Arrow Connector 9"/>
          <p:cNvCxnSpPr>
            <a:stCxn id="25" idx="2"/>
            <a:endCxn id="37" idx="0"/>
          </p:cNvCxnSpPr>
          <p:nvPr/>
        </p:nvCxnSpPr>
        <p:spPr>
          <a:xfrm rot="16200000" flipH="1">
            <a:off x="5219700" y="2667000"/>
            <a:ext cx="3810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5" idx="2"/>
            <a:endCxn id="62" idx="0"/>
          </p:cNvCxnSpPr>
          <p:nvPr/>
        </p:nvCxnSpPr>
        <p:spPr>
          <a:xfrm rot="5400000">
            <a:off x="4152900" y="2743200"/>
            <a:ext cx="3810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72"/>
          <p:cNvSpPr/>
          <p:nvPr/>
        </p:nvSpPr>
        <p:spPr>
          <a:xfrm>
            <a:off x="4876800" y="44196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77"/>
          <p:cNvGrpSpPr/>
          <p:nvPr/>
        </p:nvGrpSpPr>
        <p:grpSpPr>
          <a:xfrm>
            <a:off x="381000" y="2743200"/>
            <a:ext cx="7848600" cy="1981200"/>
            <a:chOff x="381000" y="2743200"/>
            <a:chExt cx="8534400" cy="1981200"/>
          </a:xfrm>
        </p:grpSpPr>
        <p:sp>
          <p:nvSpPr>
            <p:cNvPr id="76" name="Cloud 75"/>
            <p:cNvSpPr/>
            <p:nvPr/>
          </p:nvSpPr>
          <p:spPr>
            <a:xfrm>
              <a:off x="381000" y="2743200"/>
              <a:ext cx="8534400" cy="1981200"/>
            </a:xfrm>
            <a:prstGeom prst="cloud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>
                <a:lnSpc>
                  <a:spcPct val="80000"/>
                </a:lnSpc>
              </a:pPr>
              <a:endParaRPr lang="en-US" sz="2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81000" y="3262360"/>
              <a:ext cx="6714723" cy="1157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2">
                <a:lnSpc>
                  <a:spcPct val="80000"/>
                </a:lnSpc>
              </a:pPr>
              <a:r>
                <a:rPr lang="en-US" sz="3200" b="1" dirty="0" err="1" smtClean="0">
                  <a:solidFill>
                    <a:schemeClr val="accent4"/>
                  </a:solidFill>
                  <a:latin typeface="Courier New" pitchFamily="49" charset="0"/>
                  <a:cs typeface="Courier New" pitchFamily="49" charset="0"/>
                </a:rPr>
                <a:t>WriteMax</a:t>
              </a:r>
              <a:r>
                <a:rPr lang="en-US" sz="3200" b="1" dirty="0" smtClean="0">
                  <a:solidFill>
                    <a:schemeClr val="accent4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3200" dirty="0" smtClean="0">
                  <a:cs typeface="Courier New" pitchFamily="49" charset="0"/>
                </a:rPr>
                <a:t>and</a:t>
              </a:r>
              <a:r>
                <a:rPr lang="en-US" sz="3200" b="1" dirty="0" smtClean="0">
                  <a:solidFill>
                    <a:schemeClr val="accent4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3200" b="1" dirty="0" err="1" smtClean="0">
                  <a:solidFill>
                    <a:schemeClr val="accent4"/>
                  </a:solidFill>
                  <a:latin typeface="Courier New" pitchFamily="49" charset="0"/>
                  <a:cs typeface="Courier New" pitchFamily="49" charset="0"/>
                </a:rPr>
                <a:t>ReadMax</a:t>
              </a:r>
              <a:r>
                <a:rPr lang="en-US" sz="3200" dirty="0" smtClean="0"/>
                <a:t> of </a:t>
              </a:r>
              <a:r>
                <a:rPr lang="en-US" sz="3200" b="1" i="1" dirty="0" smtClean="0">
                  <a:solidFill>
                    <a:schemeClr val="accent2"/>
                  </a:solidFill>
                </a:rPr>
                <a:t>v</a:t>
              </a:r>
              <a:br>
                <a:rPr lang="en-US" sz="3200" b="1" i="1" dirty="0" smtClean="0">
                  <a:solidFill>
                    <a:schemeClr val="accent2"/>
                  </a:solidFill>
                </a:rPr>
              </a:br>
              <a:r>
                <a:rPr lang="en-US" sz="3200" dirty="0" smtClean="0"/>
                <a:t>in </a:t>
              </a:r>
              <a:r>
                <a:rPr lang="en-US" sz="3200" b="1" dirty="0" smtClean="0">
                  <a:solidFill>
                    <a:schemeClr val="accent2"/>
                  </a:solidFill>
                </a:rPr>
                <a:t>O(min(log </a:t>
              </a:r>
              <a:r>
                <a:rPr lang="en-US" sz="3200" b="1" i="1" dirty="0" smtClean="0">
                  <a:solidFill>
                    <a:schemeClr val="accent2"/>
                  </a:solidFill>
                </a:rPr>
                <a:t>v</a:t>
              </a:r>
              <a:r>
                <a:rPr lang="en-US" sz="3200" b="1" dirty="0" smtClean="0">
                  <a:solidFill>
                    <a:schemeClr val="accent2"/>
                  </a:solidFill>
                </a:rPr>
                <a:t>, </a:t>
              </a:r>
              <a:r>
                <a:rPr lang="en-US" sz="3200" b="1" i="1" dirty="0" smtClean="0">
                  <a:solidFill>
                    <a:schemeClr val="accent2"/>
                  </a:solidFill>
                </a:rPr>
                <a:t>n</a:t>
              </a:r>
              <a:r>
                <a:rPr lang="en-US" sz="3200" b="1" dirty="0" smtClean="0">
                  <a:solidFill>
                    <a:schemeClr val="accent2"/>
                  </a:solidFill>
                </a:rPr>
                <a:t>)) </a:t>
              </a:r>
              <a:r>
                <a:rPr lang="en-US" sz="3200" dirty="0" smtClean="0"/>
                <a:t>steps</a:t>
              </a:r>
            </a:p>
            <a:p>
              <a:endParaRPr lang="en-US" dirty="0"/>
            </a:p>
          </p:txBody>
        </p:sp>
      </p:grpSp>
      <p:sp>
        <p:nvSpPr>
          <p:cNvPr id="79" name="Slide Number Placeholder 78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</a:t>
            </a:r>
          </a:p>
          <a:p>
            <a:pPr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Model:</a:t>
            </a:r>
          </a:p>
          <a:p>
            <a:r>
              <a:rPr lang="en-US" sz="2800" dirty="0" smtClean="0"/>
              <a:t>System of </a:t>
            </a:r>
            <a:r>
              <a:rPr lang="en-US" sz="2800" b="1" i="1" dirty="0" smtClean="0">
                <a:solidFill>
                  <a:schemeClr val="accent2"/>
                </a:solidFill>
              </a:rPr>
              <a:t>n</a:t>
            </a:r>
            <a:r>
              <a:rPr lang="en-US" sz="2800" dirty="0" smtClean="0"/>
              <a:t> processes</a:t>
            </a:r>
          </a:p>
          <a:p>
            <a:r>
              <a:rPr lang="en-US" sz="2800" dirty="0" smtClean="0"/>
              <a:t>Asynchronous system: no timing assumptions</a:t>
            </a:r>
          </a:p>
          <a:p>
            <a:r>
              <a:rPr lang="en-US" sz="2800" dirty="0" smtClean="0"/>
              <a:t>Implement using shared Read/Write registers</a:t>
            </a:r>
          </a:p>
          <a:p>
            <a:r>
              <a:rPr lang="en-US" sz="2800" dirty="0" smtClean="0"/>
              <a:t>Crash failures: require wait-free implementations</a:t>
            </a:r>
          </a:p>
          <a:p>
            <a:pPr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Can be implemented using snapshots in linear time (in </a:t>
            </a:r>
            <a:r>
              <a:rPr lang="en-US" sz="2800" b="1" i="1" dirty="0" smtClean="0">
                <a:solidFill>
                  <a:schemeClr val="accent2"/>
                </a:solidFill>
              </a:rPr>
              <a:t>n</a:t>
            </a:r>
            <a:r>
              <a:rPr lang="en-US" sz="2800" dirty="0" smtClean="0"/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477000" y="1676400"/>
            <a:ext cx="2133600" cy="2209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Counter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67200" y="2209800"/>
            <a:ext cx="2209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95800" y="1824335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267200" y="2510135"/>
            <a:ext cx="2209800" cy="446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37843" y="2129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cs typeface="Courier New" pitchFamily="49" charset="0"/>
              </a:rPr>
              <a:t>ok</a:t>
            </a:r>
            <a:endParaRPr lang="en-US" sz="2400" b="1" dirty="0">
              <a:solidFill>
                <a:schemeClr val="accent2"/>
              </a:solidFill>
              <a:cs typeface="Courier New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267200" y="3201988"/>
            <a:ext cx="2209800" cy="28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67200" y="28194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readCounter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267200" y="3505200"/>
            <a:ext cx="2209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82858" y="312420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2"/>
                </a:solidFill>
                <a:cs typeface="Courier New" pitchFamily="49" charset="0"/>
              </a:rPr>
              <a:t>v</a:t>
            </a:r>
            <a:endParaRPr lang="en-US" sz="2400" b="1" i="1" dirty="0">
              <a:solidFill>
                <a:schemeClr val="accent2"/>
              </a:solidFill>
              <a:cs typeface="Courier New" pitchFamily="49" charset="0"/>
            </a:endParaRPr>
          </a:p>
        </p:txBody>
      </p:sp>
      <p:sp>
        <p:nvSpPr>
          <p:cNvPr id="26" name="Cloud Callout 25"/>
          <p:cNvSpPr/>
          <p:nvPr/>
        </p:nvSpPr>
        <p:spPr>
          <a:xfrm>
            <a:off x="2057400" y="1752600"/>
            <a:ext cx="1905000" cy="917448"/>
          </a:xfrm>
          <a:prstGeom prst="cloudCallout">
            <a:avLst>
              <a:gd name="adj1" fmla="val 67831"/>
              <a:gd name="adj2" fmla="val -1667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+1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49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Lower bound of </a:t>
            </a:r>
            <a:r>
              <a:rPr lang="el-GR" sz="3200" b="1" dirty="0" smtClean="0">
                <a:solidFill>
                  <a:schemeClr val="accent2"/>
                </a:solidFill>
              </a:rPr>
              <a:t>Ω</a:t>
            </a:r>
            <a:r>
              <a:rPr lang="en-US" sz="3200" b="1" dirty="0" smtClean="0">
                <a:solidFill>
                  <a:schemeClr val="accent2"/>
                </a:solidFill>
              </a:rPr>
              <a:t>(</a:t>
            </a:r>
            <a:r>
              <a:rPr lang="en-US" sz="3200" b="1" i="1" dirty="0" smtClean="0">
                <a:solidFill>
                  <a:schemeClr val="accent2"/>
                </a:solidFill>
              </a:rPr>
              <a:t>n</a:t>
            </a:r>
            <a:r>
              <a:rPr lang="en-US" sz="3200" b="1" dirty="0" smtClean="0">
                <a:solidFill>
                  <a:schemeClr val="accent2"/>
                </a:solidFill>
              </a:rPr>
              <a:t>)</a:t>
            </a:r>
            <a:r>
              <a:rPr lang="en-US" sz="3200" dirty="0" smtClean="0"/>
              <a:t> for time complexity by </a:t>
            </a:r>
            <a:r>
              <a:rPr lang="en-US" sz="2800" b="1" dirty="0" err="1" smtClean="0">
                <a:solidFill>
                  <a:schemeClr val="accent5"/>
                </a:solidFill>
              </a:rPr>
              <a:t>Jayanti</a:t>
            </a:r>
            <a:r>
              <a:rPr lang="en-US" sz="2800" b="1" dirty="0" smtClean="0">
                <a:solidFill>
                  <a:schemeClr val="accent5"/>
                </a:solidFill>
              </a:rPr>
              <a:t>, Tan, and </a:t>
            </a:r>
            <a:r>
              <a:rPr lang="en-US" sz="2800" b="1" dirty="0" err="1" smtClean="0">
                <a:solidFill>
                  <a:schemeClr val="accent5"/>
                </a:solidFill>
              </a:rPr>
              <a:t>Toueg</a:t>
            </a:r>
            <a:r>
              <a:rPr lang="en-US" sz="2800" b="1" dirty="0" smtClean="0">
                <a:solidFill>
                  <a:schemeClr val="accent5"/>
                </a:solidFill>
              </a:rPr>
              <a:t> [PODC 1996] </a:t>
            </a:r>
            <a:br>
              <a:rPr lang="en-US" sz="2800" b="1" dirty="0" smtClean="0">
                <a:solidFill>
                  <a:schemeClr val="accent5"/>
                </a:solidFill>
              </a:rPr>
            </a:br>
            <a:r>
              <a:rPr lang="en-US" sz="3200" dirty="0" smtClean="0"/>
              <a:t>and similar lower bounds </a:t>
            </a:r>
            <a:r>
              <a:rPr lang="en-US" sz="3200" smtClean="0"/>
              <a:t>by </a:t>
            </a:r>
            <a:r>
              <a:rPr lang="en-US" sz="2800" b="1" smtClean="0">
                <a:solidFill>
                  <a:schemeClr val="accent5"/>
                </a:solidFill>
              </a:rPr>
              <a:t>Ellen, </a:t>
            </a:r>
            <a:r>
              <a:rPr lang="en-US" sz="2800" b="1" dirty="0" err="1" smtClean="0">
                <a:solidFill>
                  <a:schemeClr val="accent5"/>
                </a:solidFill>
              </a:rPr>
              <a:t>Hendler</a:t>
            </a:r>
            <a:r>
              <a:rPr lang="en-US" sz="2800" b="1" dirty="0" smtClean="0">
                <a:solidFill>
                  <a:schemeClr val="accent5"/>
                </a:solidFill>
              </a:rPr>
              <a:t>, and </a:t>
            </a:r>
            <a:r>
              <a:rPr lang="en-US" sz="2800" b="1" dirty="0" err="1" smtClean="0">
                <a:solidFill>
                  <a:schemeClr val="accent5"/>
                </a:solidFill>
              </a:rPr>
              <a:t>Shavit</a:t>
            </a:r>
            <a:r>
              <a:rPr lang="en-US" sz="2800" b="1" dirty="0" smtClean="0">
                <a:solidFill>
                  <a:schemeClr val="accent5"/>
                </a:solidFill>
              </a:rPr>
              <a:t> [FOCS 2005]</a:t>
            </a:r>
          </a:p>
          <a:p>
            <a:pPr>
              <a:lnSpc>
                <a:spcPct val="80000"/>
              </a:lnSpc>
            </a:pP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Motivated work on approximate counting</a:t>
            </a:r>
            <a:br>
              <a:rPr lang="en-US" sz="3200" dirty="0" smtClean="0"/>
            </a:br>
            <a:r>
              <a:rPr lang="en-US" sz="2800" b="1" dirty="0" smtClean="0">
                <a:solidFill>
                  <a:schemeClr val="accent5"/>
                </a:solidFill>
              </a:rPr>
              <a:t>[</a:t>
            </a:r>
            <a:r>
              <a:rPr lang="en-US" sz="2800" b="1" dirty="0" err="1" smtClean="0">
                <a:solidFill>
                  <a:schemeClr val="accent5"/>
                </a:solidFill>
              </a:rPr>
              <a:t>Aspnes</a:t>
            </a:r>
            <a:r>
              <a:rPr lang="en-US" sz="2800" b="1" dirty="0" smtClean="0">
                <a:solidFill>
                  <a:schemeClr val="accent5"/>
                </a:solidFill>
              </a:rPr>
              <a:t> and C, SODA 2009]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49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Give up on sub-linear exact counting?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Or inspect lower bound more carefully: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Based on executions with many increments</a:t>
            </a:r>
          </a:p>
          <a:p>
            <a:pPr lvl="1">
              <a:lnSpc>
                <a:spcPct val="80000"/>
              </a:lnSpc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But some applications use a small number of increments</a:t>
            </a:r>
          </a:p>
          <a:p>
            <a:pPr lvl="1">
              <a:lnSpc>
                <a:spcPct val="80000"/>
              </a:lnSpc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3100" dirty="0" smtClean="0"/>
              <a:t>We show an implementation of a </a:t>
            </a:r>
            <a:r>
              <a:rPr lang="en-US" sz="3100" b="1" dirty="0" smtClean="0">
                <a:solidFill>
                  <a:schemeClr val="accent5"/>
                </a:solidFill>
              </a:rPr>
              <a:t>bounded</a:t>
            </a:r>
            <a:r>
              <a:rPr lang="en-US" sz="3100" dirty="0" smtClean="0"/>
              <a:t> counter where each operation takes sub-linear time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3124200"/>
            <a:ext cx="6096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0" y="3124200"/>
            <a:ext cx="53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3124200"/>
            <a:ext cx="3810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3124200"/>
            <a:ext cx="4572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86200" y="3124200"/>
            <a:ext cx="3048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81400" y="31242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514600" y="3124200"/>
            <a:ext cx="6096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24200" y="3124200"/>
            <a:ext cx="4572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24600" y="31242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long operation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5000" y="4419600"/>
            <a:ext cx="6096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371600" y="4419600"/>
            <a:ext cx="53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400" y="4419600"/>
            <a:ext cx="3810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4400" y="4419600"/>
            <a:ext cx="4572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4600" y="4419600"/>
            <a:ext cx="6096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4419600"/>
            <a:ext cx="4572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91000" y="3124200"/>
            <a:ext cx="3048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00600" y="3124200"/>
            <a:ext cx="3048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95800" y="31242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05400" y="3124200"/>
            <a:ext cx="3048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15000" y="3124200"/>
            <a:ext cx="3048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10200" y="3124200"/>
            <a:ext cx="304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019800" y="3124200"/>
            <a:ext cx="3048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 </a:t>
            </a:r>
            <a:r>
              <a:rPr lang="en-US" dirty="0" smtClean="0"/>
              <a:t>tree-based counter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9906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2860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5814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962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8768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5486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524000" y="4267200"/>
            <a:ext cx="914400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+s</a:t>
            </a:r>
            <a:r>
              <a:rPr lang="en-US" baseline="-25000" dirty="0" smtClean="0"/>
              <a:t>2</a:t>
            </a:r>
          </a:p>
        </p:txBody>
      </p:sp>
      <p:cxnSp>
        <p:nvCxnSpPr>
          <p:cNvPr id="15" name="Straight Arrow Connector 14"/>
          <p:cNvCxnSpPr>
            <a:stCxn id="4" idx="0"/>
            <a:endCxn id="13" idx="2"/>
          </p:cNvCxnSpPr>
          <p:nvPr/>
        </p:nvCxnSpPr>
        <p:spPr>
          <a:xfrm rot="5400000" flipH="1" flipV="1">
            <a:off x="1428750" y="47053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  <a:endCxn id="13" idx="2"/>
          </p:cNvCxnSpPr>
          <p:nvPr/>
        </p:nvCxnSpPr>
        <p:spPr>
          <a:xfrm rot="16200000" flipV="1">
            <a:off x="2076450" y="47053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114800" y="4267200"/>
            <a:ext cx="914400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+s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cxnSp>
        <p:nvCxnSpPr>
          <p:cNvPr id="21" name="Straight Arrow Connector 20"/>
          <p:cNvCxnSpPr>
            <a:stCxn id="8" idx="0"/>
            <a:endCxn id="20" idx="2"/>
          </p:cNvCxnSpPr>
          <p:nvPr/>
        </p:nvCxnSpPr>
        <p:spPr>
          <a:xfrm rot="5400000" flipH="1" flipV="1">
            <a:off x="4019550" y="47053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0"/>
            <a:endCxn id="20" idx="2"/>
          </p:cNvCxnSpPr>
          <p:nvPr/>
        </p:nvCxnSpPr>
        <p:spPr>
          <a:xfrm rot="16200000" flipV="1">
            <a:off x="4667250" y="47053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743200" y="3124200"/>
            <a:ext cx="1143000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+...+s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cxnSp>
        <p:nvCxnSpPr>
          <p:cNvPr id="28" name="Straight Arrow Connector 27"/>
          <p:cNvCxnSpPr>
            <a:stCxn id="13" idx="0"/>
            <a:endCxn id="27" idx="2"/>
          </p:cNvCxnSpPr>
          <p:nvPr/>
        </p:nvCxnSpPr>
        <p:spPr>
          <a:xfrm rot="5400000" flipH="1" flipV="1">
            <a:off x="2343150" y="3295650"/>
            <a:ext cx="609600" cy="1333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0"/>
            <a:endCxn id="27" idx="2"/>
          </p:cNvCxnSpPr>
          <p:nvPr/>
        </p:nvCxnSpPr>
        <p:spPr>
          <a:xfrm rot="16200000" flipV="1">
            <a:off x="3638550" y="3333750"/>
            <a:ext cx="609600" cy="1257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411905" y="1828800"/>
            <a:ext cx="914400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∑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endParaRPr lang="en-US" baseline="-25000" dirty="0"/>
          </a:p>
        </p:txBody>
      </p:sp>
      <p:cxnSp>
        <p:nvCxnSpPr>
          <p:cNvPr id="37" name="Straight Arrow Connector 36"/>
          <p:cNvCxnSpPr>
            <a:stCxn id="9" idx="0"/>
            <a:endCxn id="42" idx="2"/>
          </p:cNvCxnSpPr>
          <p:nvPr/>
        </p:nvCxnSpPr>
        <p:spPr>
          <a:xfrm rot="16200000" flipV="1">
            <a:off x="7448550" y="4667250"/>
            <a:ext cx="457200" cy="723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9483038">
            <a:off x="3649905" y="243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 rot="2451487">
            <a:off x="5776304" y="245311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6858000" y="4267200"/>
            <a:ext cx="914400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n-1</a:t>
            </a:r>
            <a:r>
              <a:rPr lang="en-US" dirty="0" smtClean="0"/>
              <a:t>+s</a:t>
            </a:r>
            <a:r>
              <a:rPr lang="en-US" baseline="-25000" dirty="0" smtClean="0"/>
              <a:t>n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25483" y="1752600"/>
            <a:ext cx="26375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ReadCounter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 return value at root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" y="1752600"/>
            <a:ext cx="34644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2400" dirty="0" smtClean="0"/>
              <a:t>: recursively </a:t>
            </a:r>
          </a:p>
          <a:p>
            <a:r>
              <a:rPr lang="en-US" sz="2400" dirty="0" smtClean="0"/>
              <a:t>increment from leaf to root</a:t>
            </a:r>
            <a:endParaRPr lang="en-US" sz="2400" dirty="0"/>
          </a:p>
        </p:txBody>
      </p:sp>
      <p:sp>
        <p:nvSpPr>
          <p:cNvPr id="35" name="Cloud 34"/>
          <p:cNvSpPr/>
          <p:nvPr/>
        </p:nvSpPr>
        <p:spPr>
          <a:xfrm>
            <a:off x="2133600" y="25146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" y="2586335"/>
            <a:ext cx="184858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increments</a:t>
            </a:r>
            <a:endParaRPr lang="en-US" sz="2400" dirty="0"/>
          </a:p>
        </p:txBody>
      </p:sp>
      <p:sp>
        <p:nvSpPr>
          <p:cNvPr id="40" name="Cloud 39"/>
          <p:cNvSpPr/>
          <p:nvPr/>
        </p:nvSpPr>
        <p:spPr>
          <a:xfrm>
            <a:off x="1295400" y="5029200"/>
            <a:ext cx="14478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43" name="Cloud 42"/>
          <p:cNvSpPr/>
          <p:nvPr/>
        </p:nvSpPr>
        <p:spPr>
          <a:xfrm>
            <a:off x="2209800" y="3886200"/>
            <a:ext cx="22098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44" name="Cloud 43"/>
          <p:cNvSpPr/>
          <p:nvPr/>
        </p:nvSpPr>
        <p:spPr>
          <a:xfrm>
            <a:off x="4038600" y="2590800"/>
            <a:ext cx="17526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629400" y="2586335"/>
            <a:ext cx="119936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reads</a:t>
            </a:r>
            <a:endParaRPr lang="en-US" sz="2400" dirty="0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9" name="Cloud 48"/>
          <p:cNvSpPr/>
          <p:nvPr/>
        </p:nvSpPr>
        <p:spPr>
          <a:xfrm>
            <a:off x="533400" y="2971800"/>
            <a:ext cx="7848600" cy="1828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O(log </a:t>
            </a:r>
            <a:r>
              <a:rPr lang="en-US" sz="2800" b="1" i="1" dirty="0" smtClean="0">
                <a:solidFill>
                  <a:schemeClr val="accent2"/>
                </a:solidFill>
              </a:rPr>
              <a:t>n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steps to increment</a:t>
            </a:r>
          </a:p>
          <a:p>
            <a:pPr algn="ctr"/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O(1)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steps to read counter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13333 0.3555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00416 -0.17778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00416 -0.17778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00416 -0.17778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35" grpId="0" animBg="1"/>
      <p:bldP spid="35" grpId="1" animBg="1"/>
      <p:bldP spid="36" grpId="0" animBg="1"/>
      <p:bldP spid="40" grpId="0" animBg="1"/>
      <p:bldP spid="40" grpId="1" animBg="1"/>
      <p:bldP spid="40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Seems nice, but…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7997952" cy="4572000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sz="2800" dirty="0"/>
              <a:t>If each node is a multi-writer register, then even for </a:t>
            </a:r>
            <a:r>
              <a:rPr lang="en-US" sz="2800" dirty="0" smtClean="0"/>
              <a:t>2 processes and 2 increments this </a:t>
            </a:r>
            <a:r>
              <a:rPr lang="en-US" sz="2800" dirty="0"/>
              <a:t>does not </a:t>
            </a:r>
            <a:r>
              <a:rPr lang="en-US" sz="2800" dirty="0" smtClean="0"/>
              <a:t>work</a:t>
            </a:r>
            <a:endParaRPr lang="en-US" sz="2800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1866900" y="49530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162300" y="49530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00300" y="3962400"/>
            <a:ext cx="914400" cy="5334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+s</a:t>
            </a:r>
            <a:r>
              <a:rPr lang="en-US" baseline="-25000" dirty="0" smtClean="0"/>
              <a:t>2</a:t>
            </a:r>
          </a:p>
        </p:txBody>
      </p:sp>
      <p:cxnSp>
        <p:nvCxnSpPr>
          <p:cNvPr id="7" name="Straight Arrow Connector 6"/>
          <p:cNvCxnSpPr>
            <a:stCxn id="4" idx="0"/>
            <a:endCxn id="6" idx="2"/>
          </p:cNvCxnSpPr>
          <p:nvPr/>
        </p:nvCxnSpPr>
        <p:spPr>
          <a:xfrm rot="5400000" flipH="1" flipV="1">
            <a:off x="2305050" y="44005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0"/>
            <a:endCxn id="6" idx="2"/>
          </p:cNvCxnSpPr>
          <p:nvPr/>
        </p:nvCxnSpPr>
        <p:spPr>
          <a:xfrm rot="16200000" flipV="1">
            <a:off x="2952750" y="44005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loud 9"/>
          <p:cNvSpPr/>
          <p:nvPr/>
        </p:nvSpPr>
        <p:spPr>
          <a:xfrm>
            <a:off x="3009900" y="25908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04900" y="2662535"/>
            <a:ext cx="184858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increments</a:t>
            </a:r>
            <a:endParaRPr lang="en-US" sz="24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04900" y="3195935"/>
            <a:ext cx="184858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increments</a:t>
            </a:r>
            <a:endParaRPr lang="en-US" sz="2400" dirty="0"/>
          </a:p>
        </p:txBody>
      </p:sp>
      <p:sp>
        <p:nvSpPr>
          <p:cNvPr id="22" name="Cloud 21"/>
          <p:cNvSpPr/>
          <p:nvPr/>
        </p:nvSpPr>
        <p:spPr>
          <a:xfrm>
            <a:off x="2999232" y="25908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20" name="Cloud 19"/>
          <p:cNvSpPr/>
          <p:nvPr/>
        </p:nvSpPr>
        <p:spPr>
          <a:xfrm>
            <a:off x="2996184" y="31242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23" name="Cloud 22"/>
          <p:cNvSpPr/>
          <p:nvPr/>
        </p:nvSpPr>
        <p:spPr>
          <a:xfrm>
            <a:off x="2971800" y="3124200"/>
            <a:ext cx="7620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914400" y="4648200"/>
            <a:ext cx="16002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1</a:t>
            </a:r>
            <a:endParaRPr lang="en-US" dirty="0"/>
          </a:p>
        </p:txBody>
      </p:sp>
      <p:sp>
        <p:nvSpPr>
          <p:cNvPr id="19" name="Cloud 18"/>
          <p:cNvSpPr/>
          <p:nvPr/>
        </p:nvSpPr>
        <p:spPr>
          <a:xfrm>
            <a:off x="3124200" y="4648200"/>
            <a:ext cx="2133600" cy="609600"/>
          </a:xfrm>
          <a:prstGeom prst="clou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update 2</a:t>
            </a:r>
            <a:endParaRPr lang="en-US" dirty="0"/>
          </a:p>
        </p:txBody>
      </p:sp>
      <p:sp>
        <p:nvSpPr>
          <p:cNvPr id="16" name="Cloud Callout 15"/>
          <p:cNvSpPr/>
          <p:nvPr/>
        </p:nvSpPr>
        <p:spPr>
          <a:xfrm>
            <a:off x="5410200" y="2667000"/>
            <a:ext cx="3581400" cy="1752600"/>
          </a:xfrm>
          <a:prstGeom prst="cloudCallout">
            <a:avLst>
              <a:gd name="adj1" fmla="val -61003"/>
              <a:gd name="adj2" fmla="val 28413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Counter is incorrect</a:t>
            </a:r>
          </a:p>
          <a:p>
            <a:pPr algn="ctr"/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3737E-6 L -0.12916 0.2997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5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autoRev="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3469E-6 L 0.01406 0.23311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11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1656E-6 L -0.15 -0.14431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11656E-6 L 0.12917 -0.15541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7" grpId="0" animBg="1"/>
      <p:bldP spid="22" grpId="0" animBg="1"/>
      <p:bldP spid="20" grpId="0" animBg="1"/>
      <p:bldP spid="20" grpId="1" animBg="1"/>
      <p:bldP spid="23" grpId="0" animBg="1"/>
      <p:bldP spid="12" grpId="0" animBg="1"/>
      <p:bldP spid="12" grpId="1" animBg="1"/>
      <p:bldP spid="19" grpId="0" animBg="1"/>
      <p:bldP spid="19" grpId="1" animBg="1"/>
      <p:bldP spid="19" grpId="2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Max </a:t>
            </a:r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/>
              <a:t>Replace multi-writer registers with Max Registers</a:t>
            </a:r>
          </a:p>
          <a:p>
            <a:pPr algn="l" rtl="0"/>
            <a:endParaRPr lang="en-US" sz="3200" dirty="0" smtClean="0"/>
          </a:p>
          <a:p>
            <a:pPr algn="l" rtl="0"/>
            <a:endParaRPr lang="en-US" sz="3200" dirty="0" smtClean="0"/>
          </a:p>
          <a:p>
            <a:pPr algn="l" rtl="0"/>
            <a:endParaRPr lang="en-US" sz="3200" dirty="0" smtClean="0"/>
          </a:p>
          <a:p>
            <a:pPr algn="l" rtl="0"/>
            <a:endParaRPr lang="en-US" sz="3200" dirty="0" smtClean="0"/>
          </a:p>
          <a:p>
            <a:pPr algn="l" rtl="0"/>
            <a:r>
              <a:rPr lang="en-US" sz="3200" dirty="0" smtClean="0"/>
              <a:t>In this case the tree-based counter works</a:t>
            </a:r>
          </a:p>
          <a:p>
            <a:pPr lvl="1"/>
            <a:r>
              <a:rPr lang="en-US" dirty="0" smtClean="0"/>
              <a:t>If max registers are </a:t>
            </a:r>
            <a:r>
              <a:rPr lang="en-US" dirty="0" err="1" smtClean="0"/>
              <a:t>linearizable</a:t>
            </a:r>
            <a:r>
              <a:rPr lang="en-US" dirty="0" smtClean="0"/>
              <a:t> then so is counter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096000" y="2590800"/>
            <a:ext cx="2133600" cy="2209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Max Register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62400" y="3124200"/>
            <a:ext cx="2133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62400" y="2667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WriteMax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i="1" dirty="0" smtClean="0">
                <a:solidFill>
                  <a:schemeClr val="accent2"/>
                </a:solidFill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962400" y="3424535"/>
            <a:ext cx="2133600" cy="446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56843" y="30435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cs typeface="Courier New" pitchFamily="49" charset="0"/>
              </a:rPr>
              <a:t>ok</a:t>
            </a:r>
            <a:endParaRPr lang="en-US" sz="2400" b="1" dirty="0">
              <a:solidFill>
                <a:schemeClr val="accent2"/>
              </a:solidFill>
              <a:cs typeface="Courier New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038600" y="4188123"/>
            <a:ext cx="2057400" cy="28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67200" y="37338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ReadMax</a:t>
            </a:r>
            <a:endParaRPr 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38600" y="4494212"/>
            <a:ext cx="20574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4110335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2"/>
                </a:solidFill>
                <a:cs typeface="Courier New" pitchFamily="49" charset="0"/>
              </a:rPr>
              <a:t>v</a:t>
            </a:r>
            <a:endParaRPr lang="en-US" sz="2400" b="1" i="1" dirty="0">
              <a:solidFill>
                <a:schemeClr val="accent2"/>
              </a:solidFill>
              <a:cs typeface="Courier New" pitchFamily="49" charset="0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304800" y="2895600"/>
            <a:ext cx="3352800" cy="1527048"/>
          </a:xfrm>
          <a:prstGeom prst="cloudCallout">
            <a:avLst>
              <a:gd name="adj1" fmla="val 60151"/>
              <a:gd name="adj2" fmla="val 4180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Maximal value previously written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 </a:t>
            </a:r>
            <a:r>
              <a:rPr lang="en-US" dirty="0" smtClean="0"/>
              <a:t>tree-based counter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9906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2860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5814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962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876800" y="5257800"/>
            <a:ext cx="685800" cy="68580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5486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524000" y="4267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5" name="Straight Arrow Connector 14"/>
          <p:cNvCxnSpPr>
            <a:stCxn id="4" idx="0"/>
            <a:endCxn id="13" idx="2"/>
          </p:cNvCxnSpPr>
          <p:nvPr/>
        </p:nvCxnSpPr>
        <p:spPr>
          <a:xfrm rot="5400000" flipH="1" flipV="1">
            <a:off x="1428750" y="47053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  <a:endCxn id="13" idx="2"/>
          </p:cNvCxnSpPr>
          <p:nvPr/>
        </p:nvCxnSpPr>
        <p:spPr>
          <a:xfrm rot="16200000" flipV="1">
            <a:off x="2076450" y="47053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114800" y="4267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8" idx="0"/>
            <a:endCxn id="20" idx="2"/>
          </p:cNvCxnSpPr>
          <p:nvPr/>
        </p:nvCxnSpPr>
        <p:spPr>
          <a:xfrm rot="5400000" flipH="1" flipV="1">
            <a:off x="4019550" y="47053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0"/>
            <a:endCxn id="20" idx="2"/>
          </p:cNvCxnSpPr>
          <p:nvPr/>
        </p:nvCxnSpPr>
        <p:spPr>
          <a:xfrm rot="16200000" flipV="1">
            <a:off x="4667250" y="4705350"/>
            <a:ext cx="45720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743200" y="3124200"/>
            <a:ext cx="11430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+...+s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13" idx="0"/>
            <a:endCxn id="27" idx="2"/>
          </p:cNvCxnSpPr>
          <p:nvPr/>
        </p:nvCxnSpPr>
        <p:spPr>
          <a:xfrm rot="5400000" flipH="1" flipV="1">
            <a:off x="2343150" y="3295650"/>
            <a:ext cx="609600" cy="1333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0"/>
            <a:endCxn id="27" idx="2"/>
          </p:cNvCxnSpPr>
          <p:nvPr/>
        </p:nvCxnSpPr>
        <p:spPr>
          <a:xfrm rot="16200000" flipV="1">
            <a:off x="3638550" y="3333750"/>
            <a:ext cx="609600" cy="1257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411905" y="18288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∑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baseline="-25000" dirty="0" err="1" smtClean="0">
                <a:solidFill>
                  <a:schemeClr val="tx1"/>
                </a:solidFill>
              </a:rPr>
              <a:t>i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9" idx="0"/>
            <a:endCxn id="42" idx="2"/>
          </p:cNvCxnSpPr>
          <p:nvPr/>
        </p:nvCxnSpPr>
        <p:spPr>
          <a:xfrm rot="16200000" flipV="1">
            <a:off x="7448550" y="4667250"/>
            <a:ext cx="457200" cy="723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9483038">
            <a:off x="3649905" y="243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 rot="2451487">
            <a:off x="5776304" y="245311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6858000" y="4267200"/>
            <a:ext cx="914400" cy="533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n-1</a:t>
            </a:r>
            <a:r>
              <a:rPr lang="en-US" dirty="0" smtClean="0">
                <a:solidFill>
                  <a:schemeClr val="tx1"/>
                </a:solidFill>
              </a:rPr>
              <a:t>+s</a:t>
            </a:r>
            <a:r>
              <a:rPr lang="en-US" baseline="-25000" dirty="0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20683" y="1752600"/>
            <a:ext cx="2552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ReadCounter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return value at root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" y="1752600"/>
            <a:ext cx="34644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2400" dirty="0" smtClean="0"/>
              <a:t>: recursively </a:t>
            </a:r>
          </a:p>
          <a:p>
            <a:r>
              <a:rPr lang="en-US" sz="2400" dirty="0" smtClean="0"/>
              <a:t>increment from leaf to root</a:t>
            </a:r>
            <a:endParaRPr lang="en-US" sz="2400" dirty="0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PODC 2009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1B823A53-70EC-4D9E-AFD3-D449993062A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7111</TotalTime>
  <Words>947</Words>
  <Application>Microsoft Office PowerPoint</Application>
  <PresentationFormat>On-screen Show (4:3)</PresentationFormat>
  <Paragraphs>314</Paragraphs>
  <Slides>22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Max Registers, Counters, and Monotone Circuits  James Aspnes, Yale University Hagit Attiya, Technion Keren Censor, Technion  </vt:lpstr>
      <vt:lpstr>Counting</vt:lpstr>
      <vt:lpstr>Counter</vt:lpstr>
      <vt:lpstr>Related work</vt:lpstr>
      <vt:lpstr>Exact counting</vt:lpstr>
      <vt:lpstr>A tree-based counter</vt:lpstr>
      <vt:lpstr>Seems nice, but…</vt:lpstr>
      <vt:lpstr>Max register</vt:lpstr>
      <vt:lpstr>A tree-based counter</vt:lpstr>
      <vt:lpstr>Max register – recursive construction</vt:lpstr>
      <vt:lpstr>Max register – recursive construction</vt:lpstr>
      <vt:lpstr>MaxRegk unfolded</vt:lpstr>
      <vt:lpstr>A tree-based counter</vt:lpstr>
      <vt:lpstr>Analysis</vt:lpstr>
      <vt:lpstr>Lower bound of min(log m, n-1) </vt:lpstr>
      <vt:lpstr>Lower bound of min(log m, n-1) </vt:lpstr>
      <vt:lpstr>Lower bound of min(log m, n-1) </vt:lpstr>
      <vt:lpstr>Summary</vt:lpstr>
      <vt:lpstr>Summary</vt:lpstr>
      <vt:lpstr>Slide 20</vt:lpstr>
      <vt:lpstr>Unbalanced tree</vt:lpstr>
      <vt:lpstr>Unbounded max register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Registers, Counters, and Monotone Circuits  James Aspnes, Yale University Hagit Attiya, Technion Keren Censor, Technion  </dc:title>
  <dc:creator> </dc:creator>
  <cp:lastModifiedBy> </cp:lastModifiedBy>
  <cp:revision>179</cp:revision>
  <dcterms:created xsi:type="dcterms:W3CDTF">2009-07-23T11:48:55Z</dcterms:created>
  <dcterms:modified xsi:type="dcterms:W3CDTF">2009-08-10T03:06:23Z</dcterms:modified>
</cp:coreProperties>
</file>