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79" r:id="rId7"/>
    <p:sldId id="263" r:id="rId8"/>
    <p:sldId id="274" r:id="rId9"/>
    <p:sldId id="275" r:id="rId10"/>
    <p:sldId id="276" r:id="rId11"/>
    <p:sldId id="277" r:id="rId12"/>
    <p:sldId id="280" r:id="rId13"/>
    <p:sldId id="281" r:id="rId14"/>
    <p:sldId id="282" r:id="rId15"/>
    <p:sldId id="283" r:id="rId16"/>
    <p:sldId id="285" r:id="rId17"/>
    <p:sldId id="28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77A6-081B-834E-A4B4-A33C26C94BDA}" type="datetime1">
              <a:rPr lang="en-US" smtClean="0"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B5A15-3E3A-3945-B089-EE8299F0B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D5C90-A898-9A42-9463-DDA0C067D489}" type="datetime1">
              <a:rPr lang="en-US" smtClean="0"/>
              <a:t>10/15/13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46A65-F685-B148-8B4F-E9C47B6E2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74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6A65-F685-B148-8B4F-E9C47B6E23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7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6A65-F685-B148-8B4F-E9C47B6E23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2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03FC-EE9D-324E-A6E8-EA55BDE0A273}" type="datetime1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4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E8B-5609-E94A-BFCF-87A8656FC74F}" type="datetime1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3AD1-72E1-554D-82DA-3E56E0466540}" type="datetime1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6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65FF-8D3A-2144-89F6-1466604A33AF}" type="datetime1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8BC7-A15B-3440-9E2D-E22D9D456BF6}" type="datetime1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A9FC-5D68-2A4E-BA35-D242BD2F05BF}" type="datetime1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0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BA0E-0B3F-3944-87D0-0C1BEF18BF0A}" type="datetime1">
              <a:rPr lang="en-US" smtClean="0"/>
              <a:t>10/15/13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2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FFDE-A0E8-104A-9D28-D9C0B5A44EE5}" type="datetime1">
              <a:rPr lang="en-US" smtClean="0"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9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FA73-A056-9F40-ADBE-499D925E22D5}" type="datetime1">
              <a:rPr lang="en-US" smtClean="0"/>
              <a:t>10/15/13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4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F7935-0FF5-6142-97A2-D0F96853243F}" type="datetime1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9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5571-78B4-1145-BC80-4733DA8CB65A}" type="datetime1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2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DB975-DEDF-B044-A942-64094E43CF8C}" type="datetime1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Atomic Snapshots in O(log^3n) Steps using Randomized Helping, 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C0E5A-5C2B-A946-A8FC-6771FAEB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0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Atomic snapshots in </a:t>
            </a:r>
            <a:r>
              <a:rPr lang="en-US" dirty="0" smtClean="0"/>
              <a:t>O</a:t>
            </a:r>
            <a:r>
              <a:rPr lang="en-US" dirty="0"/>
              <a:t>(log³ n) steps using randomized helping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 err="1" smtClean="0"/>
              <a:t>Aspnes</a:t>
            </a:r>
            <a:r>
              <a:rPr lang="en-US" dirty="0" smtClean="0"/>
              <a:t>, Yale</a:t>
            </a:r>
          </a:p>
          <a:p>
            <a:r>
              <a:rPr lang="en-US" dirty="0" smtClean="0"/>
              <a:t>Keren Censor-Hillel, Technion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Max-Register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22821" y="1573463"/>
            <a:ext cx="1195136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71535" y="2661651"/>
            <a:ext cx="1251285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17957" y="2622882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13341" y="4332701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0</a:t>
            </a: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flipH="1">
            <a:off x="3497178" y="2106863"/>
            <a:ext cx="1223211" cy="554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4720389" y="2106863"/>
            <a:ext cx="1193800" cy="5160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302063" y="4338053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46337" y="505193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v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943599" y="5051930"/>
            <a:ext cx="1021347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v’</a:t>
            </a:r>
          </a:p>
        </p:txBody>
      </p: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1470541" y="3890207"/>
            <a:ext cx="614947" cy="4424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9238093">
            <a:off x="2810905" y="318168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5" idx="0"/>
          </p:cNvCxnSpPr>
          <p:nvPr/>
        </p:nvCxnSpPr>
        <p:spPr>
          <a:xfrm>
            <a:off x="2457699" y="3890207"/>
            <a:ext cx="301564" cy="447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0"/>
          </p:cNvCxnSpPr>
          <p:nvPr/>
        </p:nvCxnSpPr>
        <p:spPr>
          <a:xfrm flipH="1">
            <a:off x="4903537" y="4572000"/>
            <a:ext cx="283410" cy="479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983080">
            <a:off x="3460749" y="3169918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17" idx="0"/>
          </p:cNvCxnSpPr>
          <p:nvPr/>
        </p:nvCxnSpPr>
        <p:spPr>
          <a:xfrm>
            <a:off x="6232358" y="4539914"/>
            <a:ext cx="221915" cy="512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1356" y="5068152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19644" y="5725244"/>
            <a:ext cx="162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136187" y="1574717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cxnSp>
        <p:nvCxnSpPr>
          <p:cNvPr id="38" name="Straight Arrow Connector 37"/>
          <p:cNvCxnSpPr>
            <a:stCxn id="6" idx="2"/>
          </p:cNvCxnSpPr>
          <p:nvPr/>
        </p:nvCxnSpPr>
        <p:spPr>
          <a:xfrm flipH="1">
            <a:off x="5481357" y="3156282"/>
            <a:ext cx="432832" cy="461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779941" y="1596620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1357" y="5725244"/>
            <a:ext cx="1693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 smtClean="0">
                <a:solidFill>
                  <a:srgbClr val="8064A2"/>
                </a:solidFill>
                <a:cs typeface="Courier New" pitchFamily="49" charset="0"/>
              </a:rPr>
              <a:t>v’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17956" y="2634915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54225" y="5725244"/>
            <a:ext cx="1773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 smtClean="0">
                <a:solidFill>
                  <a:srgbClr val="8064A2"/>
                </a:solidFill>
                <a:cs typeface="Courier New" pitchFamily="49" charset="0"/>
              </a:rPr>
              <a:t>v’’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0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12708 0.1668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08 0.16689 L 0.25139 0.31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3" grpId="1"/>
      <p:bldP spid="63" grpId="2"/>
      <p:bldP spid="23" grpId="0"/>
      <p:bldP spid="24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Max-Register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84883" y="1580145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76826" y="2489196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42853" y="4025528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3981115" y="2113545"/>
            <a:ext cx="991943" cy="375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4973058" y="3022596"/>
            <a:ext cx="661905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16" idx="0"/>
          </p:cNvCxnSpPr>
          <p:nvPr/>
        </p:nvCxnSpPr>
        <p:spPr>
          <a:xfrm flipH="1">
            <a:off x="2014054" y="2113545"/>
            <a:ext cx="1967061" cy="375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483702" y="2489196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2715523" y="3403596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5" idx="2"/>
            <a:endCxn id="18" idx="0"/>
          </p:cNvCxnSpPr>
          <p:nvPr/>
        </p:nvCxnSpPr>
        <p:spPr>
          <a:xfrm flipH="1">
            <a:off x="3245875" y="3022596"/>
            <a:ext cx="1727183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864377">
            <a:off x="7715607" y="494822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6" idx="2"/>
            <a:endCxn id="30" idx="0"/>
          </p:cNvCxnSpPr>
          <p:nvPr/>
        </p:nvCxnSpPr>
        <p:spPr>
          <a:xfrm flipH="1">
            <a:off x="5634963" y="4558928"/>
            <a:ext cx="1204122" cy="413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5104611" y="4972014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839085" y="4558928"/>
            <a:ext cx="796752" cy="3489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864377">
            <a:off x="5828185" y="329744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05196" y="5946613"/>
            <a:ext cx="162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7" name="Straight Arrow Connector 46"/>
          <p:cNvCxnSpPr>
            <a:stCxn id="30" idx="0"/>
            <a:endCxn id="30" idx="1"/>
          </p:cNvCxnSpPr>
          <p:nvPr/>
        </p:nvCxnSpPr>
        <p:spPr>
          <a:xfrm flipH="1">
            <a:off x="5369787" y="4972014"/>
            <a:ext cx="265176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1"/>
          </p:cNvCxnSpPr>
          <p:nvPr/>
        </p:nvCxnSpPr>
        <p:spPr>
          <a:xfrm>
            <a:off x="5369787" y="5429214"/>
            <a:ext cx="265176" cy="238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369788" y="5668211"/>
            <a:ext cx="265176" cy="2182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376826" y="2489196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395577" y="1580145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sp>
        <p:nvSpPr>
          <p:cNvPr id="63" name="Rounded Rectangular Callout 62"/>
          <p:cNvSpPr/>
          <p:nvPr/>
        </p:nvSpPr>
        <p:spPr>
          <a:xfrm>
            <a:off x="185254" y="3799898"/>
            <a:ext cx="1828800" cy="1066800"/>
          </a:xfrm>
          <a:prstGeom prst="wedgeRoundRectCallout">
            <a:avLst>
              <a:gd name="adj1" fmla="val 40067"/>
              <a:gd name="adj2" fmla="val -7733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m-valued max register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0" grpId="0" animBg="1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Max-Register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84883" y="1580145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76826" y="2489196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42853" y="4025528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3981115" y="2113545"/>
            <a:ext cx="991943" cy="375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4973058" y="3022596"/>
            <a:ext cx="661905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16" idx="0"/>
          </p:cNvCxnSpPr>
          <p:nvPr/>
        </p:nvCxnSpPr>
        <p:spPr>
          <a:xfrm flipH="1">
            <a:off x="2014054" y="2113545"/>
            <a:ext cx="1967061" cy="375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483702" y="2489196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2715523" y="3403596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5" idx="2"/>
            <a:endCxn id="18" idx="0"/>
          </p:cNvCxnSpPr>
          <p:nvPr/>
        </p:nvCxnSpPr>
        <p:spPr>
          <a:xfrm flipH="1">
            <a:off x="3245875" y="3022596"/>
            <a:ext cx="1727183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864377">
            <a:off x="7715607" y="494822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6" idx="2"/>
            <a:endCxn id="30" idx="0"/>
          </p:cNvCxnSpPr>
          <p:nvPr/>
        </p:nvCxnSpPr>
        <p:spPr>
          <a:xfrm flipH="1">
            <a:off x="5634963" y="4558928"/>
            <a:ext cx="1204122" cy="413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5104611" y="4972014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839085" y="4558928"/>
            <a:ext cx="796752" cy="3489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864377">
            <a:off x="5828185" y="329744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05196" y="5946613"/>
            <a:ext cx="162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7" name="Straight Arrow Connector 46"/>
          <p:cNvCxnSpPr>
            <a:stCxn id="30" idx="0"/>
            <a:endCxn id="30" idx="1"/>
          </p:cNvCxnSpPr>
          <p:nvPr/>
        </p:nvCxnSpPr>
        <p:spPr>
          <a:xfrm flipH="1">
            <a:off x="5369787" y="4972014"/>
            <a:ext cx="265176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1"/>
          </p:cNvCxnSpPr>
          <p:nvPr/>
        </p:nvCxnSpPr>
        <p:spPr>
          <a:xfrm>
            <a:off x="5369787" y="5429214"/>
            <a:ext cx="265176" cy="238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369788" y="5668211"/>
            <a:ext cx="265176" cy="2182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376826" y="2489196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395577" y="1580145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6242853" y="1828800"/>
            <a:ext cx="2687252" cy="1066800"/>
          </a:xfrm>
          <a:prstGeom prst="wedgeRoundRectCallout">
            <a:avLst>
              <a:gd name="adj1" fmla="val -46588"/>
              <a:gd name="adj2" fmla="val 73046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k-bounded increments: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value of write ≤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 + value of </a:t>
            </a:r>
            <a:r>
              <a:rPr lang="en-US" dirty="0" smtClean="0">
                <a:solidFill>
                  <a:schemeClr val="tx1"/>
                </a:solidFill>
              </a:rPr>
              <a:t>largest write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185254" y="3799898"/>
            <a:ext cx="1828800" cy="1066800"/>
          </a:xfrm>
          <a:prstGeom prst="wedgeRoundRectCallout">
            <a:avLst>
              <a:gd name="adj1" fmla="val 40067"/>
              <a:gd name="adj2" fmla="val -7733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m-valued max register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715606" y="5303006"/>
            <a:ext cx="3661220" cy="1066800"/>
          </a:xfrm>
          <a:prstGeom prst="wedgeRoundRectCallout">
            <a:avLst>
              <a:gd name="adj1" fmla="val -105"/>
              <a:gd name="adj2" fmla="val -4976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O(log m + </a:t>
            </a:r>
            <a:r>
              <a:rPr lang="en-US" dirty="0" err="1" smtClean="0">
                <a:solidFill>
                  <a:schemeClr val="tx1"/>
                </a:solidFill>
              </a:rPr>
              <a:t>kn</a:t>
            </a:r>
            <a:r>
              <a:rPr lang="en-US" dirty="0" smtClean="0">
                <a:solidFill>
                  <a:schemeClr val="tx1"/>
                </a:solidFill>
              </a:rPr>
              <a:t>/m) = O(log </a:t>
            </a:r>
            <a:r>
              <a:rPr lang="en-US" dirty="0" smtClean="0">
                <a:solidFill>
                  <a:schemeClr val="tx1"/>
                </a:solidFill>
              </a:rPr>
              <a:t>n)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steps per write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3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the </a:t>
            </a:r>
            <a:r>
              <a:rPr lang="en-US" dirty="0" smtClean="0"/>
              <a:t>Max-Register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978649" y="1635519"/>
            <a:ext cx="3287972" cy="2521788"/>
            <a:chOff x="1483702" y="1580145"/>
            <a:chExt cx="6575944" cy="5043575"/>
          </a:xfrm>
        </p:grpSpPr>
        <p:sp>
          <p:nvSpPr>
            <p:cNvPr id="6" name="Rounded Rectangle 5"/>
            <p:cNvSpPr/>
            <p:nvPr/>
          </p:nvSpPr>
          <p:spPr>
            <a:xfrm>
              <a:off x="6242853" y="4025528"/>
              <a:ext cx="1192463" cy="5334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114795" y="2113545"/>
              <a:ext cx="991943" cy="3756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106738" y="3022596"/>
              <a:ext cx="661905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16" idx="0"/>
            </p:cNvCxnSpPr>
            <p:nvPr/>
          </p:nvCxnSpPr>
          <p:spPr>
            <a:xfrm flipH="1">
              <a:off x="2014054" y="2113545"/>
              <a:ext cx="1967061" cy="3756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osceles Triangle 15"/>
            <p:cNvSpPr/>
            <p:nvPr/>
          </p:nvSpPr>
          <p:spPr>
            <a:xfrm>
              <a:off x="1483702" y="2489196"/>
              <a:ext cx="1060704" cy="914400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2715523" y="3403596"/>
              <a:ext cx="1060704" cy="914400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endCxn id="18" idx="0"/>
            </p:cNvCxnSpPr>
            <p:nvPr/>
          </p:nvCxnSpPr>
          <p:spPr>
            <a:xfrm flipH="1">
              <a:off x="3245875" y="3022596"/>
              <a:ext cx="1860863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1864377">
              <a:off x="7715607" y="4948224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stCxn id="6" idx="2"/>
              <a:endCxn id="30" idx="0"/>
            </p:cNvCxnSpPr>
            <p:nvPr/>
          </p:nvCxnSpPr>
          <p:spPr>
            <a:xfrm flipH="1">
              <a:off x="5634963" y="4558928"/>
              <a:ext cx="1204122" cy="4130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>
              <a:off x="5104611" y="4972014"/>
              <a:ext cx="1060704" cy="914400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6839085" y="4558928"/>
              <a:ext cx="796752" cy="3489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 rot="1864377">
              <a:off x="5828185" y="3297444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05196" y="5946612"/>
              <a:ext cx="231137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write(</a:t>
              </a:r>
              <a:r>
                <a:rPr lang="en-US" sz="1600" b="1" i="1" dirty="0">
                  <a:solidFill>
                    <a:srgbClr val="8064A2"/>
                  </a:solidFill>
                  <a:cs typeface="Courier New" pitchFamily="49" charset="0"/>
                </a:rPr>
                <a:t>v</a:t>
              </a:r>
              <a:r>
                <a:rPr lang="en-US" sz="1600" b="1" dirty="0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stCxn id="30" idx="0"/>
              <a:endCxn id="30" idx="1"/>
            </p:cNvCxnSpPr>
            <p:nvPr/>
          </p:nvCxnSpPr>
          <p:spPr>
            <a:xfrm flipH="1">
              <a:off x="5369787" y="4972014"/>
              <a:ext cx="265176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0" idx="1"/>
            </p:cNvCxnSpPr>
            <p:nvPr/>
          </p:nvCxnSpPr>
          <p:spPr>
            <a:xfrm>
              <a:off x="5369787" y="5429214"/>
              <a:ext cx="265176" cy="23899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369788" y="5668211"/>
              <a:ext cx="265176" cy="2182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ounded Rectangle 59"/>
            <p:cNvSpPr/>
            <p:nvPr/>
          </p:nvSpPr>
          <p:spPr>
            <a:xfrm>
              <a:off x="4376826" y="2489196"/>
              <a:ext cx="1181769" cy="5334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3408945" y="1580145"/>
              <a:ext cx="1181769" cy="5334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38049"/>
              </p:ext>
            </p:extLst>
          </p:nvPr>
        </p:nvGraphicFramePr>
        <p:xfrm>
          <a:off x="1374597" y="1908487"/>
          <a:ext cx="2767266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61211"/>
                <a:gridCol w="461211"/>
                <a:gridCol w="461211"/>
                <a:gridCol w="461211"/>
                <a:gridCol w="461211"/>
                <a:gridCol w="4612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9645" y="1907454"/>
            <a:ext cx="464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TS: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40381"/>
              </p:ext>
            </p:extLst>
          </p:nvPr>
        </p:nvGraphicFramePr>
        <p:xfrm>
          <a:off x="1494909" y="3750674"/>
          <a:ext cx="2767266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61211"/>
                <a:gridCol w="461211"/>
                <a:gridCol w="461211"/>
                <a:gridCol w="461211"/>
                <a:gridCol w="461211"/>
                <a:gridCol w="4612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59645" y="3749641"/>
            <a:ext cx="71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HELP: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873973"/>
              </p:ext>
            </p:extLst>
          </p:nvPr>
        </p:nvGraphicFramePr>
        <p:xfrm>
          <a:off x="1982917" y="5321046"/>
          <a:ext cx="3235167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9463"/>
                <a:gridCol w="359463"/>
                <a:gridCol w="359463"/>
                <a:gridCol w="359463"/>
                <a:gridCol w="359463"/>
                <a:gridCol w="359463"/>
                <a:gridCol w="359463"/>
                <a:gridCol w="359463"/>
                <a:gridCol w="3594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59645" y="5320013"/>
            <a:ext cx="1076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POINTER: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9645" y="2978255"/>
            <a:ext cx="162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1414701" y="2330669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2476154" y="4203062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3430659" y="5785864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49418" y="3199296"/>
            <a:ext cx="401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800" baseline="-25000" dirty="0" smtClean="0"/>
              <a:t>i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813139" y="4153997"/>
            <a:ext cx="182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v', </a:t>
            </a:r>
            <a:r>
              <a:rPr lang="en-US" sz="2400" dirty="0" err="1" smtClean="0"/>
              <a:t>ts</a:t>
            </a:r>
            <a:r>
              <a:rPr lang="en-US" sz="2400" dirty="0" smtClean="0"/>
              <a:t>[j]</a:t>
            </a:r>
            <a:r>
              <a:rPr lang="en-US" sz="2000" dirty="0" smtClean="0">
                <a:sym typeface="Wingdings"/>
              </a:rPr>
              <a:t></a:t>
            </a:r>
            <a:r>
              <a:rPr lang="en-US" sz="2400" dirty="0" smtClean="0"/>
              <a:t>TS</a:t>
            </a:r>
            <a:r>
              <a:rPr lang="en-US" sz="2400" dirty="0"/>
              <a:t>[</a:t>
            </a:r>
            <a:r>
              <a:rPr lang="en-US" sz="2400" dirty="0" smtClean="0"/>
              <a:t>j]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328132" y="1326510"/>
            <a:ext cx="1342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</a:t>
            </a:r>
            <a:r>
              <a:rPr lang="en-US" sz="2400" dirty="0" smtClean="0"/>
              <a:t>(cyclic)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7263" y="5735657"/>
            <a:ext cx="25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737150" y="2330669"/>
            <a:ext cx="75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981163" y="4785897"/>
            <a:ext cx="1357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(random)</a:t>
            </a:r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>
            <a:off x="1891313" y="2330669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>
            <a:off x="2359254" y="2330669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48634" y="5254416"/>
            <a:ext cx="985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size n</a:t>
            </a:r>
            <a:r>
              <a:rPr lang="en-US" sz="2400" baseline="30000" dirty="0" smtClean="0"/>
              <a:t>3</a:t>
            </a:r>
            <a:endParaRPr lang="en-US" sz="2400" baseline="30000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13</a:t>
            </a:fld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59645" y="2628055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7272" y="2623815"/>
            <a:ext cx="3542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v’ = max(returned value, v)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51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3" grpId="0"/>
      <p:bldP spid="36" grpId="0"/>
      <p:bldP spid="14" grpId="0"/>
      <p:bldP spid="15" grpId="0" animBg="1"/>
      <p:bldP spid="15" grpId="1" animBg="1"/>
      <p:bldP spid="38" grpId="0" animBg="1"/>
      <p:bldP spid="39" grpId="0" animBg="1"/>
      <p:bldP spid="17" grpId="0"/>
      <p:bldP spid="19" grpId="0"/>
      <p:bldP spid="41" grpId="0"/>
      <p:bldP spid="20" grpId="0"/>
      <p:bldP spid="21" grpId="0"/>
      <p:bldP spid="28" grpId="0"/>
      <p:bldP spid="45" grpId="0" animBg="1"/>
      <p:bldP spid="45" grpId="1" animBg="1"/>
      <p:bldP spid="46" grpId="0" animBg="1"/>
      <p:bldP spid="29" grpId="0"/>
      <p:bldP spid="50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r>
              <a:rPr lang="en-US" dirty="0" smtClean="0"/>
              <a:t> the </a:t>
            </a:r>
            <a:r>
              <a:rPr lang="en-US" dirty="0" smtClean="0"/>
              <a:t>Max-Register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978649" y="1582047"/>
            <a:ext cx="3287972" cy="2206607"/>
            <a:chOff x="1483702" y="1473201"/>
            <a:chExt cx="6575944" cy="4413213"/>
          </a:xfrm>
        </p:grpSpPr>
        <p:sp>
          <p:nvSpPr>
            <p:cNvPr id="6" name="Rounded Rectangle 5"/>
            <p:cNvSpPr/>
            <p:nvPr/>
          </p:nvSpPr>
          <p:spPr>
            <a:xfrm>
              <a:off x="6242853" y="4025528"/>
              <a:ext cx="1192463" cy="5334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114795" y="2113545"/>
              <a:ext cx="991943" cy="3756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106738" y="3022596"/>
              <a:ext cx="661905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16" idx="0"/>
            </p:cNvCxnSpPr>
            <p:nvPr/>
          </p:nvCxnSpPr>
          <p:spPr>
            <a:xfrm flipH="1">
              <a:off x="2014054" y="2113545"/>
              <a:ext cx="1967061" cy="3756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osceles Triangle 15"/>
            <p:cNvSpPr/>
            <p:nvPr/>
          </p:nvSpPr>
          <p:spPr>
            <a:xfrm>
              <a:off x="1483702" y="2489196"/>
              <a:ext cx="1060704" cy="914400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2715523" y="3403596"/>
              <a:ext cx="1060704" cy="914400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endCxn id="18" idx="0"/>
            </p:cNvCxnSpPr>
            <p:nvPr/>
          </p:nvCxnSpPr>
          <p:spPr>
            <a:xfrm flipH="1">
              <a:off x="3245875" y="3022596"/>
              <a:ext cx="1860863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1864377">
              <a:off x="7715607" y="4948224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stCxn id="6" idx="2"/>
              <a:endCxn id="30" idx="0"/>
            </p:cNvCxnSpPr>
            <p:nvPr/>
          </p:nvCxnSpPr>
          <p:spPr>
            <a:xfrm flipH="1">
              <a:off x="5634963" y="4558928"/>
              <a:ext cx="1204122" cy="4130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>
              <a:off x="5104611" y="4972014"/>
              <a:ext cx="1060704" cy="914400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6839085" y="4558928"/>
              <a:ext cx="796752" cy="3489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 rot="1864377">
              <a:off x="5828185" y="3297444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2556" y="1473201"/>
              <a:ext cx="135437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read</a:t>
              </a:r>
              <a:endParaRPr lang="en-US" sz="16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stCxn id="30" idx="0"/>
              <a:endCxn id="30" idx="1"/>
            </p:cNvCxnSpPr>
            <p:nvPr/>
          </p:nvCxnSpPr>
          <p:spPr>
            <a:xfrm flipH="1">
              <a:off x="5369787" y="4972014"/>
              <a:ext cx="265176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0" idx="1"/>
            </p:cNvCxnSpPr>
            <p:nvPr/>
          </p:nvCxnSpPr>
          <p:spPr>
            <a:xfrm>
              <a:off x="5369787" y="5429214"/>
              <a:ext cx="265176" cy="23899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369788" y="5668211"/>
              <a:ext cx="265176" cy="2182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ounded Rectangle 59"/>
            <p:cNvSpPr/>
            <p:nvPr/>
          </p:nvSpPr>
          <p:spPr>
            <a:xfrm>
              <a:off x="4376826" y="2489196"/>
              <a:ext cx="1181769" cy="5334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3408945" y="1580145"/>
              <a:ext cx="1181769" cy="5334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89689"/>
              </p:ext>
            </p:extLst>
          </p:nvPr>
        </p:nvGraphicFramePr>
        <p:xfrm>
          <a:off x="1374597" y="1908487"/>
          <a:ext cx="2767266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61211"/>
                <a:gridCol w="461211"/>
                <a:gridCol w="461211"/>
                <a:gridCol w="461211"/>
                <a:gridCol w="461211"/>
                <a:gridCol w="4612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9645" y="1907454"/>
            <a:ext cx="464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TS: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01954"/>
              </p:ext>
            </p:extLst>
          </p:nvPr>
        </p:nvGraphicFramePr>
        <p:xfrm>
          <a:off x="1494909" y="3750674"/>
          <a:ext cx="2767266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61211"/>
                <a:gridCol w="461211"/>
                <a:gridCol w="461211"/>
                <a:gridCol w="461211"/>
                <a:gridCol w="461211"/>
                <a:gridCol w="4612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59645" y="3749641"/>
            <a:ext cx="71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HELP: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751729"/>
              </p:ext>
            </p:extLst>
          </p:nvPr>
        </p:nvGraphicFramePr>
        <p:xfrm>
          <a:off x="1982917" y="5321046"/>
          <a:ext cx="3235167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9463"/>
                <a:gridCol w="359463"/>
                <a:gridCol w="359463"/>
                <a:gridCol w="359463"/>
                <a:gridCol w="359463"/>
                <a:gridCol w="359463"/>
                <a:gridCol w="359463"/>
                <a:gridCol w="359463"/>
                <a:gridCol w="3594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59645" y="5320013"/>
            <a:ext cx="1076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POINTER: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9645" y="2804471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2476154" y="4203062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3430659" y="5785864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49418" y="3199296"/>
            <a:ext cx="401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800" baseline="-25000" dirty="0" smtClean="0"/>
              <a:t>i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813139" y="4153997"/>
            <a:ext cx="2765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 (returns v, </a:t>
            </a:r>
            <a:r>
              <a:rPr lang="en-US" sz="2400" dirty="0" err="1" smtClean="0"/>
              <a:t>ts</a:t>
            </a:r>
            <a:r>
              <a:rPr lang="en-US" sz="2400" dirty="0" smtClean="0"/>
              <a:t>[j])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328132" y="1326510"/>
            <a:ext cx="403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7263" y="5735657"/>
            <a:ext cx="206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 (returns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737150" y="2330669"/>
            <a:ext cx="493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941059" y="4785897"/>
            <a:ext cx="1357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dirty="0">
                <a:solidFill>
                  <a:prstClr val="black"/>
                </a:solidFill>
              </a:rPr>
              <a:t>random)</a:t>
            </a:r>
            <a:endParaRPr lang="en-US" dirty="0"/>
          </a:p>
        </p:txBody>
      </p:sp>
      <p:sp>
        <p:nvSpPr>
          <p:cNvPr id="46" name="Up Arrow 45"/>
          <p:cNvSpPr/>
          <p:nvPr/>
        </p:nvSpPr>
        <p:spPr>
          <a:xfrm>
            <a:off x="2359254" y="2330669"/>
            <a:ext cx="350948" cy="353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348634" y="5254416"/>
            <a:ext cx="985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size n</a:t>
            </a:r>
            <a:r>
              <a:rPr lang="en-US" sz="2400" baseline="30000" dirty="0" smtClean="0"/>
              <a:t>3</a:t>
            </a:r>
            <a:endParaRPr lang="en-US" sz="24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1654008" y="2810967"/>
            <a:ext cx="3311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(logarithmic no. of steps)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59645" y="6251052"/>
            <a:ext cx="2839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</a:t>
            </a:r>
            <a:r>
              <a:rPr lang="en-US" sz="2400" dirty="0" err="1" smtClean="0"/>
              <a:t>ts</a:t>
            </a:r>
            <a:r>
              <a:rPr lang="en-US" sz="2400" dirty="0" smtClean="0"/>
              <a:t>[j]==TS[j] return v</a:t>
            </a:r>
            <a:endParaRPr lang="en-US" sz="2400" dirty="0"/>
          </a:p>
        </p:txBody>
      </p:sp>
      <p:cxnSp>
        <p:nvCxnSpPr>
          <p:cNvPr id="5" name="Curved Connector 4"/>
          <p:cNvCxnSpPr>
            <a:endCxn id="14" idx="1"/>
          </p:cNvCxnSpPr>
          <p:nvPr/>
        </p:nvCxnSpPr>
        <p:spPr>
          <a:xfrm rot="10800000">
            <a:off x="759645" y="3035305"/>
            <a:ext cx="12700" cy="3446581"/>
          </a:xfrm>
          <a:prstGeom prst="curvedConnector3">
            <a:avLst>
              <a:gd name="adj1" fmla="val 5694740"/>
            </a:avLst>
          </a:prstGeom>
          <a:ln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ounded Rectangular Callout 55"/>
          <p:cNvSpPr/>
          <p:nvPr/>
        </p:nvSpPr>
        <p:spPr>
          <a:xfrm>
            <a:off x="6334300" y="4212534"/>
            <a:ext cx="2702751" cy="1926820"/>
          </a:xfrm>
          <a:prstGeom prst="wedgeRoundRectCallout">
            <a:avLst>
              <a:gd name="adj1" fmla="val -66356"/>
              <a:gd name="adj2" fmla="val 73253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argument: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many read steps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many fresh values in pointer array, </a:t>
            </a:r>
            <a:r>
              <a:rPr lang="en-US" dirty="0" err="1" smtClean="0">
                <a:solidFill>
                  <a:schemeClr val="tx1"/>
                </a:solidFill>
              </a:rPr>
              <a:t>whp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1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8" grpId="0" animBg="1"/>
      <p:bldP spid="39" grpId="0" animBg="1"/>
      <p:bldP spid="17" grpId="0"/>
      <p:bldP spid="19" grpId="0"/>
      <p:bldP spid="41" grpId="0"/>
      <p:bldP spid="20" grpId="0"/>
      <p:bldP spid="21" grpId="0"/>
      <p:bldP spid="28" grpId="0"/>
      <p:bldP spid="46" grpId="0" animBg="1"/>
      <p:bldP spid="3" grpId="0"/>
      <p:bldP spid="42" grpId="0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458440" y="2133600"/>
            <a:ext cx="3303337" cy="1600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2-Component Max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15</a:t>
            </a:fld>
            <a:endParaRPr lang="en-US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2839440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4392912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endCxn id="11" idx="2"/>
          </p:cNvCxnSpPr>
          <p:nvPr/>
        </p:nvCxnSpPr>
        <p:spPr>
          <a:xfrm flipH="1" flipV="1">
            <a:off x="3296640" y="3352800"/>
            <a:ext cx="1524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2"/>
          </p:cNvCxnSpPr>
          <p:nvPr/>
        </p:nvCxnSpPr>
        <p:spPr>
          <a:xfrm flipV="1">
            <a:off x="4110109" y="3733800"/>
            <a:ext cx="0" cy="150093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7024" y="389020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write0(</a:t>
            </a:r>
            <a:r>
              <a:rPr lang="en-US" sz="2400" b="1" i="1" dirty="0" smtClean="0">
                <a:solidFill>
                  <a:schemeClr val="accent4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936320" y="2152984"/>
            <a:ext cx="304800" cy="2731168"/>
          </a:xfrm>
          <a:prstGeom prst="rightBrace">
            <a:avLst>
              <a:gd name="adj1" fmla="val 124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188358" y="503767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>
            <a:endCxn id="13" idx="2"/>
          </p:cNvCxnSpPr>
          <p:nvPr/>
        </p:nvCxnSpPr>
        <p:spPr>
          <a:xfrm flipV="1">
            <a:off x="4850112" y="3352800"/>
            <a:ext cx="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>
            <a:spLocks noChangeAspect="1"/>
          </p:cNvSpPr>
          <p:nvPr/>
        </p:nvSpPr>
        <p:spPr>
          <a:xfrm>
            <a:off x="744624" y="4066680"/>
            <a:ext cx="2514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</a:t>
            </a:r>
            <a:r>
              <a:rPr lang="en-US" dirty="0" smtClean="0">
                <a:solidFill>
                  <a:schemeClr val="tx1"/>
                </a:solidFill>
              </a:rPr>
              <a:t>first max-register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3188358" y="5194631"/>
            <a:ext cx="2417249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 </a:t>
            </a:r>
            <a:r>
              <a:rPr lang="en-US" dirty="0" smtClean="0">
                <a:solidFill>
                  <a:schemeClr val="tx1"/>
                </a:solidFill>
              </a:rPr>
              <a:t>both max-registers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46581" y="388931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write1(</a:t>
            </a:r>
            <a:r>
              <a:rPr lang="en-US" sz="2400" b="1" i="1" dirty="0" smtClean="0">
                <a:solidFill>
                  <a:schemeClr val="accent4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4894180" y="4052423"/>
            <a:ext cx="2912977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</a:t>
            </a:r>
            <a:r>
              <a:rPr lang="en-US" dirty="0" smtClean="0">
                <a:solidFill>
                  <a:schemeClr val="tx1"/>
                </a:solidFill>
              </a:rPr>
              <a:t>second max-register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7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dirty="0" smtClean="0"/>
              <a:t>Max</a:t>
            </a:r>
            <a:r>
              <a:rPr lang="en-US" dirty="0"/>
              <a:t> </a:t>
            </a:r>
            <a:r>
              <a:rPr lang="en-US" dirty="0" smtClean="0"/>
              <a:t>Array Implementation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22821" y="1573463"/>
            <a:ext cx="1195136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71535" y="2661651"/>
            <a:ext cx="1251285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17957" y="2622882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13341" y="4332701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0</a:t>
            </a: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flipH="1">
            <a:off x="3497178" y="2106863"/>
            <a:ext cx="1223211" cy="554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4720389" y="2106863"/>
            <a:ext cx="1193800" cy="5160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302063" y="4338053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46337" y="505193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v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943599" y="5051930"/>
            <a:ext cx="100797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v’</a:t>
            </a:r>
          </a:p>
        </p:txBody>
      </p: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1470541" y="3890207"/>
            <a:ext cx="614947" cy="4424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9238093">
            <a:off x="2810905" y="318168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5" idx="0"/>
          </p:cNvCxnSpPr>
          <p:nvPr/>
        </p:nvCxnSpPr>
        <p:spPr>
          <a:xfrm>
            <a:off x="2457699" y="3890207"/>
            <a:ext cx="301564" cy="447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0"/>
          </p:cNvCxnSpPr>
          <p:nvPr/>
        </p:nvCxnSpPr>
        <p:spPr>
          <a:xfrm flipH="1">
            <a:off x="4903537" y="4572000"/>
            <a:ext cx="283410" cy="479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983080">
            <a:off x="3460749" y="3169918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17" idx="0"/>
          </p:cNvCxnSpPr>
          <p:nvPr/>
        </p:nvCxnSpPr>
        <p:spPr>
          <a:xfrm>
            <a:off x="6232358" y="4539914"/>
            <a:ext cx="215231" cy="512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1356" y="5068152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19644" y="5725244"/>
            <a:ext cx="1806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write0(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>
            <a:stCxn id="6" idx="2"/>
          </p:cNvCxnSpPr>
          <p:nvPr/>
        </p:nvCxnSpPr>
        <p:spPr>
          <a:xfrm flipH="1">
            <a:off x="5481357" y="3156282"/>
            <a:ext cx="432832" cy="461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779941" y="1596620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16</a:t>
            </a:fld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090626" y="1573463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37677" y="2662988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53200" y="2628661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912" y="4338053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311717" y="4338479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446252" y="5068152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026592" y="5051930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4881" y="1596620"/>
            <a:ext cx="1806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write1(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109342" y="1573463"/>
            <a:ext cx="946784" cy="533400"/>
          </a:xfrm>
          <a:prstGeom prst="roundRect">
            <a:avLst/>
          </a:prstGeom>
          <a:gradFill>
            <a:gsLst>
              <a:gs pos="100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553200" y="2622882"/>
            <a:ext cx="946784" cy="533400"/>
          </a:xfrm>
          <a:prstGeom prst="roundRect">
            <a:avLst/>
          </a:prstGeom>
          <a:gradFill>
            <a:gsLst>
              <a:gs pos="100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446252" y="5068152"/>
            <a:ext cx="946784" cy="533400"/>
          </a:xfrm>
          <a:prstGeom prst="roundRect">
            <a:avLst/>
          </a:prstGeom>
          <a:gradFill>
            <a:gsLst>
              <a:gs pos="100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6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2" grpId="0" animBg="1"/>
      <p:bldP spid="33" grpId="0" animBg="1"/>
      <p:bldP spid="33" grpId="1" animBg="1"/>
      <p:bldP spid="35" grpId="0" animBg="1"/>
      <p:bldP spid="39" grpId="0"/>
      <p:bldP spid="40" grpId="0" animBg="1"/>
      <p:bldP spid="4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Randomized </a:t>
            </a:r>
            <a:r>
              <a:rPr lang="en-US" dirty="0"/>
              <a:t>2-Component Max Array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84883" y="1580145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76826" y="2489196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42853" y="4025528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3981115" y="2113545"/>
            <a:ext cx="991943" cy="375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4973058" y="3022596"/>
            <a:ext cx="661905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16" idx="0"/>
          </p:cNvCxnSpPr>
          <p:nvPr/>
        </p:nvCxnSpPr>
        <p:spPr>
          <a:xfrm flipH="1">
            <a:off x="2014054" y="2113545"/>
            <a:ext cx="1967061" cy="375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483702" y="2489196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2715523" y="3403596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5" idx="2"/>
            <a:endCxn id="18" idx="0"/>
          </p:cNvCxnSpPr>
          <p:nvPr/>
        </p:nvCxnSpPr>
        <p:spPr>
          <a:xfrm flipH="1">
            <a:off x="3245875" y="3022596"/>
            <a:ext cx="1727183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864377">
            <a:off x="7715607" y="494822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6" idx="2"/>
            <a:endCxn id="30" idx="0"/>
          </p:cNvCxnSpPr>
          <p:nvPr/>
        </p:nvCxnSpPr>
        <p:spPr>
          <a:xfrm flipH="1">
            <a:off x="5634963" y="4558928"/>
            <a:ext cx="1204122" cy="413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5104611" y="4972014"/>
            <a:ext cx="1060704" cy="914400"/>
          </a:xfrm>
          <a:prstGeom prst="triangl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839085" y="4558928"/>
            <a:ext cx="796752" cy="3489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864377">
            <a:off x="5828185" y="329744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05196" y="5946613"/>
            <a:ext cx="162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7" name="Straight Arrow Connector 46"/>
          <p:cNvCxnSpPr>
            <a:stCxn id="30" idx="0"/>
            <a:endCxn id="30" idx="1"/>
          </p:cNvCxnSpPr>
          <p:nvPr/>
        </p:nvCxnSpPr>
        <p:spPr>
          <a:xfrm flipH="1">
            <a:off x="5369787" y="4972014"/>
            <a:ext cx="265176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1"/>
          </p:cNvCxnSpPr>
          <p:nvPr/>
        </p:nvCxnSpPr>
        <p:spPr>
          <a:xfrm>
            <a:off x="5369787" y="5429214"/>
            <a:ext cx="265176" cy="238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369788" y="5668211"/>
            <a:ext cx="265176" cy="2182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376826" y="2489196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395577" y="1580145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17</a:t>
            </a:fld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4671323" y="1580145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634964" y="2497215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858050" y="2230515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518894" y="4051296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57200" y="3030615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044278" y="3163635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643428" y="3963735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376826" y="4705314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975976" y="5505414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4" name="Rounded Rectangular Callout 63"/>
          <p:cNvSpPr/>
          <p:nvPr/>
        </p:nvSpPr>
        <p:spPr>
          <a:xfrm>
            <a:off x="6501819" y="1360902"/>
            <a:ext cx="2540200" cy="1066800"/>
          </a:xfrm>
          <a:prstGeom prst="wedgeRoundRectCallout">
            <a:avLst>
              <a:gd name="adj1" fmla="val -40799"/>
              <a:gd name="adj2" fmla="val 81818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Problem: readers do not travel all the way from root to 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674811" y="1586831"/>
            <a:ext cx="946784" cy="533400"/>
          </a:xfrm>
          <a:prstGeom prst="roundRect">
            <a:avLst/>
          </a:prstGeom>
          <a:gradFill>
            <a:gsLst>
              <a:gs pos="100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312221" y="3243843"/>
            <a:ext cx="946784" cy="533400"/>
          </a:xfrm>
          <a:prstGeom prst="roundRect">
            <a:avLst/>
          </a:prstGeom>
          <a:gradFill>
            <a:gsLst>
              <a:gs pos="1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312221" y="3245180"/>
            <a:ext cx="946784" cy="533400"/>
          </a:xfrm>
          <a:prstGeom prst="roundRect">
            <a:avLst/>
          </a:prstGeom>
          <a:gradFill>
            <a:gsLst>
              <a:gs pos="100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8" name="Rounded Rectangular Callout 67"/>
          <p:cNvSpPr/>
          <p:nvPr/>
        </p:nvSpPr>
        <p:spPr>
          <a:xfrm>
            <a:off x="457200" y="4895814"/>
            <a:ext cx="2540200" cy="1066800"/>
          </a:xfrm>
          <a:prstGeom prst="wedgeRoundRectCallout">
            <a:avLst>
              <a:gd name="adj1" fmla="val 169711"/>
              <a:gd name="adj2" fmla="val -156277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Solution: read Max at root instead of Max at previous location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1601544"/>
            <a:ext cx="7947526" cy="560137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4495800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800" dirty="0">
                <a:solidFill>
                  <a:prstClr val="black"/>
                </a:solidFill>
              </a:rPr>
              <a:t>Randomized </a:t>
            </a:r>
            <a:r>
              <a:rPr lang="en-US" sz="2800" b="1" dirty="0">
                <a:solidFill>
                  <a:prstClr val="black"/>
                </a:solidFill>
              </a:rPr>
              <a:t>snapshot</a:t>
            </a:r>
            <a:r>
              <a:rPr lang="en-US" sz="2800" dirty="0">
                <a:solidFill>
                  <a:prstClr val="black"/>
                </a:solidFill>
              </a:rPr>
              <a:t> in </a:t>
            </a:r>
            <a:r>
              <a:rPr lang="en-US" sz="2800" b="1" dirty="0">
                <a:solidFill>
                  <a:srgbClr val="77933C"/>
                </a:solidFill>
              </a:rPr>
              <a:t>O(log</a:t>
            </a:r>
            <a:r>
              <a:rPr lang="en-US" sz="2800" b="1" baseline="30000" dirty="0">
                <a:solidFill>
                  <a:srgbClr val="77933C"/>
                </a:solidFill>
              </a:rPr>
              <a:t>3</a:t>
            </a:r>
            <a:r>
              <a:rPr lang="en-US" sz="2800" b="1" dirty="0">
                <a:solidFill>
                  <a:srgbClr val="77933C"/>
                </a:solidFill>
              </a:rPr>
              <a:t>n)</a:t>
            </a:r>
            <a:r>
              <a:rPr lang="en-US" sz="2800" dirty="0">
                <a:solidFill>
                  <a:prstClr val="black"/>
                </a:solidFill>
              </a:rPr>
              <a:t> steps </a:t>
            </a:r>
            <a:r>
              <a:rPr lang="en-US" sz="2800" dirty="0" err="1">
                <a:solidFill>
                  <a:prstClr val="black"/>
                </a:solidFill>
              </a:rPr>
              <a:t>whp</a:t>
            </a:r>
            <a:endParaRPr lang="en-US" sz="28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800" dirty="0" smtClean="0"/>
              <a:t>Main Technique: </a:t>
            </a:r>
            <a:r>
              <a:rPr lang="en-US" sz="2800" b="1" dirty="0" smtClean="0"/>
              <a:t>Randomized helping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Open </a:t>
            </a:r>
            <a:r>
              <a:rPr lang="en-US" sz="2800" dirty="0" smtClean="0"/>
              <a:t>problems: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Snapshot implementations using single-writer registers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dditional randomized implementations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Randomized lower bounds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 smtClean="0"/>
              <a:t>Thank you! </a:t>
            </a:r>
            <a:r>
              <a:rPr lang="en-US" dirty="0"/>
              <a:t>Q</a:t>
            </a:r>
            <a:r>
              <a:rPr lang="en-US" dirty="0" smtClean="0"/>
              <a:t>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2057400" y="2133600"/>
            <a:ext cx="5105400" cy="1600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534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Objects</a:t>
            </a: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554224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505200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6056376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48064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2438400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3389376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>
            <a:off x="5943600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2667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1" idx="0"/>
            <a:endCxn id="28" idx="2"/>
          </p:cNvCxnSpPr>
          <p:nvPr/>
        </p:nvCxnSpPr>
        <p:spPr>
          <a:xfrm flipH="1" flipV="1">
            <a:off x="2895600" y="3352800"/>
            <a:ext cx="1524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7"/>
            <a:endCxn id="49" idx="2"/>
          </p:cNvCxnSpPr>
          <p:nvPr/>
        </p:nvCxnSpPr>
        <p:spPr>
          <a:xfrm flipV="1">
            <a:off x="4090567" y="3733800"/>
            <a:ext cx="519533" cy="101483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3810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update(</a:t>
            </a:r>
            <a:r>
              <a:rPr lang="en-US" sz="2400" b="1" i="1" dirty="0" smtClean="0">
                <a:solidFill>
                  <a:schemeClr val="accent4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Right Brace 41"/>
          <p:cNvSpPr/>
          <p:nvPr/>
        </p:nvSpPr>
        <p:spPr>
          <a:xfrm rot="5400000">
            <a:off x="4495800" y="1219200"/>
            <a:ext cx="304800" cy="4572000"/>
          </a:xfrm>
          <a:prstGeom prst="rightBrace">
            <a:avLst>
              <a:gd name="adj1" fmla="val 124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507824" y="3810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scan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9" name="Straight Arrow Connector 18"/>
          <p:cNvCxnSpPr>
            <a:stCxn id="22" idx="0"/>
            <a:endCxn id="29" idx="2"/>
          </p:cNvCxnSpPr>
          <p:nvPr/>
        </p:nvCxnSpPr>
        <p:spPr>
          <a:xfrm flipH="1" flipV="1">
            <a:off x="3846576" y="3352800"/>
            <a:ext cx="1524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30" idx="2"/>
          </p:cNvCxnSpPr>
          <p:nvPr/>
        </p:nvCxnSpPr>
        <p:spPr>
          <a:xfrm flipV="1">
            <a:off x="6399276" y="3352800"/>
            <a:ext cx="1524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>
            <a:spLocks noChangeAspect="1"/>
          </p:cNvSpPr>
          <p:nvPr/>
        </p:nvSpPr>
        <p:spPr>
          <a:xfrm>
            <a:off x="838200" y="4120152"/>
            <a:ext cx="1676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your 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>
            <a:off x="4157407" y="4095420"/>
            <a:ext cx="1676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 all locations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8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924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System of </a:t>
            </a:r>
            <a:r>
              <a:rPr lang="en-US" sz="2800" b="1" i="1" dirty="0" smtClean="0">
                <a:solidFill>
                  <a:srgbClr val="77933C"/>
                </a:solidFill>
              </a:rPr>
              <a:t>n</a:t>
            </a:r>
            <a:r>
              <a:rPr lang="en-US" sz="2800" dirty="0" smtClean="0">
                <a:solidFill>
                  <a:srgbClr val="77933C"/>
                </a:solidFill>
              </a:rPr>
              <a:t> </a:t>
            </a:r>
            <a:r>
              <a:rPr lang="en-US" sz="2800" dirty="0" smtClean="0"/>
              <a:t>processes, </a:t>
            </a:r>
            <a:r>
              <a:rPr lang="en-US" sz="2800" b="1" dirty="0" smtClean="0"/>
              <a:t>multi-writer</a:t>
            </a:r>
            <a:r>
              <a:rPr lang="en-US" sz="2800" dirty="0" smtClean="0"/>
              <a:t> registers</a:t>
            </a:r>
          </a:p>
          <a:p>
            <a:pPr>
              <a:buNone/>
            </a:pPr>
            <a:r>
              <a:rPr lang="en-US" sz="2800" b="1" dirty="0" smtClean="0"/>
              <a:t>Asynchronous</a:t>
            </a:r>
            <a:r>
              <a:rPr lang="en-US" sz="2800" dirty="0" smtClean="0"/>
              <a:t> schedule controlled by an adversary</a:t>
            </a:r>
          </a:p>
          <a:p>
            <a:pPr>
              <a:buNone/>
            </a:pPr>
            <a:r>
              <a:rPr lang="en-US" sz="2800" b="1" dirty="0" smtClean="0"/>
              <a:t>Crash failures </a:t>
            </a:r>
            <a:r>
              <a:rPr lang="en-US" sz="2800" dirty="0" smtClean="0"/>
              <a:t>– require </a:t>
            </a:r>
            <a:r>
              <a:rPr lang="en-US" sz="2800" b="1" dirty="0" smtClean="0"/>
              <a:t>wait-free</a:t>
            </a:r>
            <a:r>
              <a:rPr lang="en-US" sz="2800" dirty="0" smtClean="0"/>
              <a:t> implementations</a:t>
            </a:r>
          </a:p>
          <a:p>
            <a:pPr>
              <a:buNone/>
            </a:pPr>
            <a:r>
              <a:rPr lang="en-US" sz="2800" b="1" dirty="0" smtClean="0"/>
              <a:t>Linearizable </a:t>
            </a:r>
            <a:r>
              <a:rPr lang="en-US" sz="2800" dirty="0" smtClean="0"/>
              <a:t>implementations</a:t>
            </a:r>
            <a:endParaRPr lang="en-US" b="1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438400" y="5334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886200" y="5334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3771900"/>
            <a:ext cx="914400" cy="533400"/>
          </a:xfrm>
          <a:prstGeom prst="roundRect">
            <a:avLst/>
          </a:prstGeom>
          <a:gradFill flip="none" rotWithShape="1">
            <a:gsLst>
              <a:gs pos="0">
                <a:schemeClr val="accent4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019800" y="5334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95600" y="3771900"/>
            <a:ext cx="914400" cy="533400"/>
          </a:xfrm>
          <a:prstGeom prst="roundRect">
            <a:avLst/>
          </a:prstGeom>
          <a:gradFill flip="none" rotWithShape="1">
            <a:gsLst>
              <a:gs pos="0">
                <a:schemeClr val="accent4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00800" y="3771900"/>
            <a:ext cx="914400" cy="533400"/>
          </a:xfrm>
          <a:prstGeom prst="roundRect">
            <a:avLst/>
          </a:prstGeom>
          <a:gradFill flip="none" rotWithShape="1">
            <a:gsLst>
              <a:gs pos="0">
                <a:schemeClr val="accent4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38539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54922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6" idx="0"/>
            <a:endCxn id="13" idx="2"/>
          </p:cNvCxnSpPr>
          <p:nvPr/>
        </p:nvCxnSpPr>
        <p:spPr>
          <a:xfrm flipV="1">
            <a:off x="2781300" y="4305300"/>
            <a:ext cx="5715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35224" y="4343400"/>
            <a:ext cx="569976" cy="102717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72481" y="4644497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4644497"/>
            <a:ext cx="40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8064A2"/>
                </a:solidFill>
                <a:cs typeface="Courier New" pitchFamily="49" charset="0"/>
              </a:rPr>
              <a:t>v</a:t>
            </a:r>
            <a:endParaRPr lang="en-US" sz="2400" b="1" i="1" dirty="0">
              <a:solidFill>
                <a:srgbClr val="8064A2"/>
              </a:solidFill>
              <a:cs typeface="Courier New" pitchFamily="49" charset="0"/>
            </a:endParaRPr>
          </a:p>
        </p:txBody>
      </p:sp>
      <p:cxnSp>
        <p:nvCxnSpPr>
          <p:cNvPr id="23" name="Straight Arrow Connector 22"/>
          <p:cNvCxnSpPr>
            <a:stCxn id="12" idx="0"/>
          </p:cNvCxnSpPr>
          <p:nvPr/>
        </p:nvCxnSpPr>
        <p:spPr>
          <a:xfrm flipV="1">
            <a:off x="6362700" y="4306824"/>
            <a:ext cx="515139" cy="1027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522720" y="4346448"/>
            <a:ext cx="499872" cy="10363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29200" y="4644497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 smtClean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01639" y="464449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64A2"/>
                </a:solidFill>
                <a:cs typeface="Courier New" pitchFamily="49" charset="0"/>
              </a:rPr>
              <a:t>ok</a:t>
            </a:r>
            <a:endParaRPr lang="en-US" sz="2400" b="1" dirty="0">
              <a:solidFill>
                <a:srgbClr val="8064A2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2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6978" y="5240427"/>
            <a:ext cx="7947526" cy="96352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Snapshots - Step Complexity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26416"/>
            <a:ext cx="78486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Using multi-writer registers: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can be done in </a:t>
            </a:r>
            <a:r>
              <a:rPr lang="en-US" sz="2400" b="1" dirty="0" smtClean="0">
                <a:solidFill>
                  <a:srgbClr val="77933C"/>
                </a:solidFill>
              </a:rPr>
              <a:t>O(n)</a:t>
            </a:r>
            <a:r>
              <a:rPr lang="en-US" sz="2400" dirty="0" smtClean="0">
                <a:solidFill>
                  <a:srgbClr val="9BBB59"/>
                </a:solidFill>
              </a:rPr>
              <a:t> </a:t>
            </a:r>
            <a:r>
              <a:rPr lang="en-US" sz="2400" dirty="0" smtClean="0"/>
              <a:t>steps </a:t>
            </a:r>
            <a:r>
              <a:rPr lang="en-US" sz="2000" dirty="0" smtClean="0">
                <a:solidFill>
                  <a:schemeClr val="accent4"/>
                </a:solidFill>
              </a:rPr>
              <a:t>[Inoue and Chen, WDAG 1994]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and requires </a:t>
            </a:r>
            <a:r>
              <a:rPr lang="el-GR" sz="2400" b="1" dirty="0" smtClean="0">
                <a:solidFill>
                  <a:srgbClr val="77933C"/>
                </a:solidFill>
              </a:rPr>
              <a:t>Ω</a:t>
            </a:r>
            <a:r>
              <a:rPr lang="en-US" sz="2400" b="1" dirty="0" smtClean="0">
                <a:solidFill>
                  <a:srgbClr val="77933C"/>
                </a:solidFill>
              </a:rPr>
              <a:t>(n)</a:t>
            </a:r>
            <a:r>
              <a:rPr lang="en-US" sz="2400" dirty="0" smtClean="0"/>
              <a:t> steps </a:t>
            </a:r>
            <a:r>
              <a:rPr lang="en-US" sz="2000" dirty="0" smtClean="0">
                <a:solidFill>
                  <a:schemeClr val="accent4"/>
                </a:solidFill>
              </a:rPr>
              <a:t>[Jayanti, </a:t>
            </a:r>
            <a:r>
              <a:rPr lang="en-US" sz="2000" dirty="0" smtClean="0">
                <a:solidFill>
                  <a:schemeClr val="accent4"/>
                </a:solidFill>
              </a:rPr>
              <a:t>Tan, </a:t>
            </a:r>
            <a:r>
              <a:rPr lang="en-US" sz="2000" dirty="0" smtClean="0">
                <a:solidFill>
                  <a:schemeClr val="accent4"/>
                </a:solidFill>
              </a:rPr>
              <a:t>and </a:t>
            </a:r>
            <a:r>
              <a:rPr lang="en-US" sz="2000" dirty="0" err="1" smtClean="0">
                <a:solidFill>
                  <a:schemeClr val="accent4"/>
                </a:solidFill>
              </a:rPr>
              <a:t>Toueg</a:t>
            </a:r>
            <a:r>
              <a:rPr lang="en-US" sz="2000" dirty="0" smtClean="0">
                <a:solidFill>
                  <a:schemeClr val="accent4"/>
                </a:solidFill>
              </a:rPr>
              <a:t>,  SICOMP 1996]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Goal: </a:t>
            </a:r>
            <a:br>
              <a:rPr lang="en-US" sz="2400" dirty="0" smtClean="0"/>
            </a:br>
            <a:r>
              <a:rPr lang="en-US" sz="2400" dirty="0" smtClean="0"/>
              <a:t>a faster snapshot implementation (</a:t>
            </a:r>
            <a:r>
              <a:rPr lang="en-US" sz="2400" b="1" dirty="0" err="1" smtClean="0">
                <a:solidFill>
                  <a:srgbClr val="77933C"/>
                </a:solidFill>
              </a:rPr>
              <a:t>polylog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 lvl="0">
              <a:lnSpc>
                <a:spcPct val="90000"/>
              </a:lnSpc>
              <a:buNone/>
            </a:pPr>
            <a:r>
              <a:rPr lang="en-US" sz="2400" dirty="0" smtClean="0"/>
              <a:t>Limited-use: </a:t>
            </a:r>
            <a:r>
              <a:rPr lang="en-US" sz="2400" b="1" dirty="0" smtClean="0">
                <a:solidFill>
                  <a:srgbClr val="77933C"/>
                </a:solidFill>
              </a:rPr>
              <a:t>O(log</a:t>
            </a:r>
            <a:r>
              <a:rPr lang="en-US" sz="2400" b="1" baseline="30000" dirty="0" smtClean="0">
                <a:solidFill>
                  <a:srgbClr val="77933C"/>
                </a:solidFill>
              </a:rPr>
              <a:t>3</a:t>
            </a:r>
            <a:r>
              <a:rPr lang="en-US" sz="2400" b="1" dirty="0" smtClean="0">
                <a:solidFill>
                  <a:srgbClr val="77933C"/>
                </a:solidFill>
              </a:rPr>
              <a:t>(n))</a:t>
            </a:r>
            <a:r>
              <a:rPr lang="en-US" sz="2400" dirty="0" smtClean="0"/>
              <a:t> steps per operation, </a:t>
            </a:r>
            <a:br>
              <a:rPr lang="en-US" sz="2400" dirty="0" smtClean="0"/>
            </a:br>
            <a:r>
              <a:rPr lang="en-US" sz="2400" dirty="0" smtClean="0"/>
              <a:t>for </a:t>
            </a:r>
            <a:r>
              <a:rPr lang="en-US" sz="2400" dirty="0" err="1" smtClean="0"/>
              <a:t>polynomially</a:t>
            </a:r>
            <a:r>
              <a:rPr lang="en-US" sz="2400" dirty="0" smtClean="0"/>
              <a:t> many update operations </a:t>
            </a:r>
            <a:br>
              <a:rPr lang="en-US" sz="2400" dirty="0" smtClean="0"/>
            </a:br>
            <a:r>
              <a:rPr lang="en-US" sz="2000" dirty="0" smtClean="0">
                <a:solidFill>
                  <a:srgbClr val="8064A2"/>
                </a:solidFill>
              </a:rPr>
              <a:t>[</a:t>
            </a:r>
            <a:r>
              <a:rPr lang="en-US" sz="2000" dirty="0" err="1" smtClean="0">
                <a:solidFill>
                  <a:srgbClr val="8064A2"/>
                </a:solidFill>
              </a:rPr>
              <a:t>Aspnes</a:t>
            </a:r>
            <a:r>
              <a:rPr lang="en-US" sz="2000" dirty="0" smtClean="0">
                <a:solidFill>
                  <a:srgbClr val="8064A2"/>
                </a:solidFill>
              </a:rPr>
              <a:t>, </a:t>
            </a:r>
            <a:r>
              <a:rPr lang="en-US" sz="2000" dirty="0" err="1" smtClean="0">
                <a:solidFill>
                  <a:srgbClr val="8064A2"/>
                </a:solidFill>
              </a:rPr>
              <a:t>Attiya</a:t>
            </a:r>
            <a:r>
              <a:rPr lang="en-US" sz="2000" dirty="0" smtClean="0">
                <a:solidFill>
                  <a:srgbClr val="8064A2"/>
                </a:solidFill>
              </a:rPr>
              <a:t>, Censor-</a:t>
            </a:r>
            <a:r>
              <a:rPr lang="en-US" sz="2000" dirty="0" smtClean="0">
                <a:solidFill>
                  <a:srgbClr val="8064A2"/>
                </a:solidFill>
              </a:rPr>
              <a:t>Hillel, </a:t>
            </a:r>
            <a:r>
              <a:rPr lang="en-US" sz="2000" dirty="0" smtClean="0">
                <a:solidFill>
                  <a:srgbClr val="8064A2"/>
                </a:solidFill>
              </a:rPr>
              <a:t>and Ellen,  PODC 2012]</a:t>
            </a:r>
            <a:endParaRPr lang="en-US" sz="2400" dirty="0">
              <a:solidFill>
                <a:srgbClr val="8064A2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This Talk: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O(log</a:t>
            </a:r>
            <a:r>
              <a:rPr lang="en-US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(n))</a:t>
            </a:r>
            <a:r>
              <a:rPr lang="en-US" sz="2400" dirty="0" smtClean="0"/>
              <a:t> steps per operation, with high probability</a:t>
            </a:r>
            <a:br>
              <a:rPr lang="en-US" sz="2400" dirty="0" smtClean="0"/>
            </a:br>
            <a:r>
              <a:rPr lang="en-US" sz="2400" dirty="0" smtClean="0"/>
              <a:t>(without a usage bound)</a:t>
            </a:r>
          </a:p>
        </p:txBody>
      </p:sp>
      <p:pic>
        <p:nvPicPr>
          <p:cNvPr id="1027" name="Picture 3" descr="C:\Documents and Settings\ckeren.LAP55\Local Settings\Temporary Internet Files\Content.IE5\KGPSS2CY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971800"/>
            <a:ext cx="628327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60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ounded Rectangular Callout 172"/>
          <p:cNvSpPr/>
          <p:nvPr/>
        </p:nvSpPr>
        <p:spPr>
          <a:xfrm>
            <a:off x="2057400" y="2362200"/>
            <a:ext cx="1828800" cy="1066800"/>
          </a:xfrm>
          <a:prstGeom prst="wedgeRoundRectCallout">
            <a:avLst>
              <a:gd name="adj1" fmla="val 53225"/>
              <a:gd name="adj2" fmla="val 69286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Pointer to array 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44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20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25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701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" name="Straight Arrow Connector 23"/>
          <p:cNvCxnSpPr>
            <a:stCxn id="19" idx="0"/>
            <a:endCxn id="23" idx="2"/>
          </p:cNvCxnSpPr>
          <p:nvPr/>
        </p:nvCxnSpPr>
        <p:spPr>
          <a:xfrm rot="5400000" flipH="1" flipV="1">
            <a:off x="21145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0"/>
            <a:endCxn id="23" idx="2"/>
          </p:cNvCxnSpPr>
          <p:nvPr/>
        </p:nvCxnSpPr>
        <p:spPr>
          <a:xfrm flipH="1" flipV="1">
            <a:off x="28956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912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1" idx="0"/>
            <a:endCxn id="26" idx="2"/>
          </p:cNvCxnSpPr>
          <p:nvPr/>
        </p:nvCxnSpPr>
        <p:spPr>
          <a:xfrm flipV="1">
            <a:off x="56007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0"/>
            <a:endCxn id="26" idx="2"/>
          </p:cNvCxnSpPr>
          <p:nvPr/>
        </p:nvCxnSpPr>
        <p:spPr>
          <a:xfrm rot="16200000" flipV="1">
            <a:off x="65722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038600" y="3505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3" idx="0"/>
            <a:endCxn id="29" idx="2"/>
          </p:cNvCxnSpPr>
          <p:nvPr/>
        </p:nvCxnSpPr>
        <p:spPr>
          <a:xfrm rot="5400000" flipH="1" flipV="1">
            <a:off x="3448050" y="3486150"/>
            <a:ext cx="609600" cy="171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9" idx="2"/>
          </p:cNvCxnSpPr>
          <p:nvPr/>
        </p:nvCxnSpPr>
        <p:spPr>
          <a:xfrm rot="16200000" flipV="1">
            <a:off x="5124450" y="3524250"/>
            <a:ext cx="609600" cy="163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>
            <a:off x="106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924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87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40386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1676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1905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010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7239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4864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57150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59436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61722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54864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5715000" y="31843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59436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61722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54864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5715000" y="28795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5943600" y="2879568"/>
            <a:ext cx="2286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>
            <a:off x="61722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>
            <a:off x="5486400" y="2574768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>
            <a:off x="5715000" y="25747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>
          <a:xfrm>
            <a:off x="5943600" y="2574768"/>
            <a:ext cx="2286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>
            <a:off x="61722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>
            <a:off x="5486400" y="2269968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>
            <a:off x="5715000" y="22699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>
            <a:off x="5943600" y="2269968"/>
            <a:ext cx="2286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>
            <a:off x="6172200" y="2269968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>
          <a:xfrm>
            <a:off x="5486400" y="1965168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>
            <a:spLocks noChangeAspect="1"/>
          </p:cNvSpPr>
          <p:nvPr/>
        </p:nvSpPr>
        <p:spPr>
          <a:xfrm>
            <a:off x="5715000" y="19651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>
            <a:spLocks noChangeAspect="1"/>
          </p:cNvSpPr>
          <p:nvPr/>
        </p:nvSpPr>
        <p:spPr>
          <a:xfrm>
            <a:off x="5943600" y="1965168"/>
            <a:ext cx="2286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>
            <a:off x="6172200" y="1965168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>
            <a:spLocks noChangeAspect="1"/>
          </p:cNvSpPr>
          <p:nvPr/>
        </p:nvSpPr>
        <p:spPr>
          <a:xfrm>
            <a:off x="99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>
            <a:spLocks noChangeAspect="1"/>
          </p:cNvSpPr>
          <p:nvPr/>
        </p:nvSpPr>
        <p:spPr>
          <a:xfrm>
            <a:off x="39624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>
            <a:spLocks noChangeAspect="1"/>
          </p:cNvSpPr>
          <p:nvPr/>
        </p:nvSpPr>
        <p:spPr>
          <a:xfrm>
            <a:off x="480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>
            <a:spLocks noChangeAspect="1"/>
          </p:cNvSpPr>
          <p:nvPr/>
        </p:nvSpPr>
        <p:spPr>
          <a:xfrm>
            <a:off x="7848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>
          <a:xfrm>
            <a:off x="1600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>
          <a:xfrm>
            <a:off x="5361432" y="1584168"/>
            <a:ext cx="1143000" cy="2237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>
          <a:xfrm>
            <a:off x="6934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>
          <a:xfrm>
            <a:off x="1676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>
            <a:spLocks noChangeAspect="1"/>
          </p:cNvSpPr>
          <p:nvPr/>
        </p:nvSpPr>
        <p:spPr>
          <a:xfrm>
            <a:off x="1905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>
            <a:spLocks noChangeAspect="1"/>
          </p:cNvSpPr>
          <p:nvPr/>
        </p:nvSpPr>
        <p:spPr>
          <a:xfrm>
            <a:off x="40386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>
            <a:spLocks noChangeAspect="1"/>
          </p:cNvSpPr>
          <p:nvPr/>
        </p:nvSpPr>
        <p:spPr>
          <a:xfrm>
            <a:off x="487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>
            <a:spLocks noChangeAspect="1"/>
          </p:cNvSpPr>
          <p:nvPr/>
        </p:nvSpPr>
        <p:spPr>
          <a:xfrm>
            <a:off x="7924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>
            <a:spLocks noChangeAspect="1"/>
          </p:cNvSpPr>
          <p:nvPr/>
        </p:nvSpPr>
        <p:spPr>
          <a:xfrm>
            <a:off x="7010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>
            <a:spLocks noChangeAspect="1"/>
          </p:cNvSpPr>
          <p:nvPr/>
        </p:nvSpPr>
        <p:spPr>
          <a:xfrm>
            <a:off x="7239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>
            <a:spLocks noChangeAspect="1"/>
          </p:cNvSpPr>
          <p:nvPr/>
        </p:nvSpPr>
        <p:spPr>
          <a:xfrm>
            <a:off x="7010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>
            <a:spLocks noChangeAspect="1"/>
          </p:cNvSpPr>
          <p:nvPr/>
        </p:nvSpPr>
        <p:spPr>
          <a:xfrm>
            <a:off x="7239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>
            <a:spLocks noChangeAspect="1"/>
          </p:cNvSpPr>
          <p:nvPr/>
        </p:nvSpPr>
        <p:spPr>
          <a:xfrm>
            <a:off x="54864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>
            <a:spLocks noChangeAspect="1"/>
          </p:cNvSpPr>
          <p:nvPr/>
        </p:nvSpPr>
        <p:spPr>
          <a:xfrm>
            <a:off x="57150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>
            <a:spLocks noChangeAspect="1"/>
          </p:cNvSpPr>
          <p:nvPr/>
        </p:nvSpPr>
        <p:spPr>
          <a:xfrm>
            <a:off x="59436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>
            <a:spLocks noChangeAspect="1"/>
          </p:cNvSpPr>
          <p:nvPr/>
        </p:nvSpPr>
        <p:spPr>
          <a:xfrm>
            <a:off x="61722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>
            <a:spLocks noChangeAspect="1"/>
          </p:cNvSpPr>
          <p:nvPr/>
        </p:nvSpPr>
        <p:spPr>
          <a:xfrm>
            <a:off x="54864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>
            <a:spLocks noChangeAspect="1"/>
          </p:cNvSpPr>
          <p:nvPr/>
        </p:nvSpPr>
        <p:spPr>
          <a:xfrm>
            <a:off x="57150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>
            <a:spLocks noChangeAspect="1"/>
          </p:cNvSpPr>
          <p:nvPr/>
        </p:nvSpPr>
        <p:spPr>
          <a:xfrm>
            <a:off x="59436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>
            <a:spLocks noChangeAspect="1"/>
          </p:cNvSpPr>
          <p:nvPr/>
        </p:nvSpPr>
        <p:spPr>
          <a:xfrm>
            <a:off x="61722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>
            <a:spLocks noChangeAspect="1"/>
          </p:cNvSpPr>
          <p:nvPr/>
        </p:nvSpPr>
        <p:spPr>
          <a:xfrm>
            <a:off x="54864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>
            <a:spLocks noChangeAspect="1"/>
          </p:cNvSpPr>
          <p:nvPr/>
        </p:nvSpPr>
        <p:spPr>
          <a:xfrm>
            <a:off x="57150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59436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>
          <a:xfrm>
            <a:off x="61722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>
          <a:xfrm>
            <a:off x="54864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>
          <a:xfrm>
            <a:off x="57150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>
          <a:xfrm>
            <a:off x="59436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>
            <a:off x="61722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>
            <a:spLocks noChangeAspect="1"/>
          </p:cNvSpPr>
          <p:nvPr/>
        </p:nvSpPr>
        <p:spPr>
          <a:xfrm>
            <a:off x="54864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>
            <a:spLocks noChangeAspect="1"/>
          </p:cNvSpPr>
          <p:nvPr/>
        </p:nvSpPr>
        <p:spPr>
          <a:xfrm>
            <a:off x="57150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>
            <a:spLocks noChangeAspect="1"/>
          </p:cNvSpPr>
          <p:nvPr/>
        </p:nvSpPr>
        <p:spPr>
          <a:xfrm>
            <a:off x="59436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>
            <a:spLocks noChangeAspect="1"/>
          </p:cNvSpPr>
          <p:nvPr/>
        </p:nvSpPr>
        <p:spPr>
          <a:xfrm>
            <a:off x="61722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>
            <a:off x="54864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>
            <a:spLocks noChangeAspect="1"/>
          </p:cNvSpPr>
          <p:nvPr/>
        </p:nvSpPr>
        <p:spPr>
          <a:xfrm>
            <a:off x="57150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>
          <a:xfrm>
            <a:off x="59436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>
          <a:xfrm>
            <a:off x="61722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8" name="Title 1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structure, Updates help Scans</a:t>
            </a:r>
            <a:endParaRPr lang="en-US" dirty="0"/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>
          <a:xfrm>
            <a:off x="2705100" y="4142232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>
          <a:xfrm>
            <a:off x="6019800" y="4142232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>
            <a:spLocks noChangeAspect="1"/>
          </p:cNvSpPr>
          <p:nvPr/>
        </p:nvSpPr>
        <p:spPr>
          <a:xfrm>
            <a:off x="2705100" y="4138232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>
            <a:spLocks noChangeAspect="1"/>
          </p:cNvSpPr>
          <p:nvPr/>
        </p:nvSpPr>
        <p:spPr>
          <a:xfrm>
            <a:off x="6019800" y="4143579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>
            <a:spLocks noChangeAspect="1"/>
          </p:cNvSpPr>
          <p:nvPr/>
        </p:nvSpPr>
        <p:spPr>
          <a:xfrm>
            <a:off x="4343400" y="3045336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>
            <a:spLocks noChangeAspect="1"/>
          </p:cNvSpPr>
          <p:nvPr/>
        </p:nvSpPr>
        <p:spPr>
          <a:xfrm>
            <a:off x="2705100" y="4142856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>
            <a:spLocks noChangeAspect="1"/>
          </p:cNvSpPr>
          <p:nvPr/>
        </p:nvSpPr>
        <p:spPr>
          <a:xfrm>
            <a:off x="6019800" y="4138232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>
            <a:spLocks noChangeAspect="1"/>
          </p:cNvSpPr>
          <p:nvPr/>
        </p:nvSpPr>
        <p:spPr>
          <a:xfrm>
            <a:off x="2705100" y="4143579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>
            <a:spLocks noChangeAspect="1"/>
          </p:cNvSpPr>
          <p:nvPr/>
        </p:nvSpPr>
        <p:spPr>
          <a:xfrm>
            <a:off x="4342732" y="3041326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Rounded Rectangular Callout 171"/>
          <p:cNvSpPr/>
          <p:nvPr/>
        </p:nvSpPr>
        <p:spPr>
          <a:xfrm>
            <a:off x="6971632" y="1955820"/>
            <a:ext cx="1828800" cy="1066800"/>
          </a:xfrm>
          <a:prstGeom prst="wedgeRoundRectCallout">
            <a:avLst>
              <a:gd name="adj1" fmla="val -58775"/>
              <a:gd name="adj2" fmla="val 79572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Array of 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>
            <a:spLocks noChangeAspect="1"/>
          </p:cNvSpPr>
          <p:nvPr/>
        </p:nvSpPr>
        <p:spPr>
          <a:xfrm>
            <a:off x="4350084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7683" y="2674126"/>
            <a:ext cx="6596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endParaRPr lang="en-US" sz="6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799" y="1245614"/>
            <a:ext cx="323850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64A2"/>
                </a:solidFill>
              </a:rPr>
              <a:t>[</a:t>
            </a:r>
            <a:r>
              <a:rPr lang="en-US" dirty="0" err="1">
                <a:solidFill>
                  <a:srgbClr val="8064A2"/>
                </a:solidFill>
              </a:rPr>
              <a:t>Aspnes</a:t>
            </a:r>
            <a:r>
              <a:rPr lang="en-US" dirty="0">
                <a:solidFill>
                  <a:srgbClr val="8064A2"/>
                </a:solidFill>
              </a:rPr>
              <a:t>, </a:t>
            </a:r>
            <a:r>
              <a:rPr lang="en-US" dirty="0" err="1">
                <a:solidFill>
                  <a:srgbClr val="8064A2"/>
                </a:solidFill>
              </a:rPr>
              <a:t>Attiya</a:t>
            </a:r>
            <a:r>
              <a:rPr lang="en-US" dirty="0">
                <a:solidFill>
                  <a:srgbClr val="8064A2"/>
                </a:solidFill>
              </a:rPr>
              <a:t>, Censor-Hillel, </a:t>
            </a:r>
            <a:r>
              <a:rPr lang="en-US" dirty="0" smtClean="0">
                <a:solidFill>
                  <a:srgbClr val="8064A2"/>
                </a:solidFill>
              </a:rPr>
              <a:t/>
            </a:r>
            <a:br>
              <a:rPr lang="en-US" dirty="0" smtClean="0">
                <a:solidFill>
                  <a:srgbClr val="8064A2"/>
                </a:solidFill>
              </a:rPr>
            </a:br>
            <a:r>
              <a:rPr lang="en-US" dirty="0" smtClean="0">
                <a:solidFill>
                  <a:srgbClr val="8064A2"/>
                </a:solidFill>
              </a:rPr>
              <a:t>and </a:t>
            </a:r>
            <a:r>
              <a:rPr lang="en-US" dirty="0">
                <a:solidFill>
                  <a:srgbClr val="8064A2"/>
                </a:solidFill>
              </a:rPr>
              <a:t>Ellen, PODC 2012</a:t>
            </a:r>
            <a:r>
              <a:rPr lang="en-US" sz="2000" dirty="0">
                <a:solidFill>
                  <a:srgbClr val="8064A2"/>
                </a:solidFill>
              </a:rPr>
              <a:t>]</a:t>
            </a:r>
            <a:endParaRPr lang="en-US" sz="2000" dirty="0"/>
          </a:p>
        </p:txBody>
      </p:sp>
      <p:sp>
        <p:nvSpPr>
          <p:cNvPr id="159" name="Rounded Rectangular Callout 158"/>
          <p:cNvSpPr/>
          <p:nvPr/>
        </p:nvSpPr>
        <p:spPr>
          <a:xfrm>
            <a:off x="3407311" y="1364750"/>
            <a:ext cx="1580743" cy="894776"/>
          </a:xfrm>
          <a:prstGeom prst="wedgeRoundRectCallout">
            <a:avLst>
              <a:gd name="adj1" fmla="val 53225"/>
              <a:gd name="adj2" fmla="val 69286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O(log n) steps?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3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61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57" grpId="0" animBg="1"/>
      <p:bldP spid="158" grpId="0" animBg="1"/>
      <p:bldP spid="160" grpId="0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7" grpId="0" animBg="1"/>
      <p:bldP spid="167" grpId="1" animBg="1"/>
      <p:bldP spid="169" grpId="0" animBg="1"/>
      <p:bldP spid="170" grpId="0" animBg="1"/>
      <p:bldP spid="170" grpId="1" animBg="1"/>
      <p:bldP spid="171" grpId="0" animBg="1"/>
      <p:bldP spid="171" grpId="1" animBg="1"/>
      <p:bldP spid="172" grpId="0" animBg="1"/>
      <p:bldP spid="174" grpId="0" animBg="1"/>
      <p:bldP spid="3" grpId="0"/>
      <p:bldP spid="3" grpId="1"/>
      <p:bldP spid="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Challenges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44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20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25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701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" name="Straight Arrow Connector 23"/>
          <p:cNvCxnSpPr>
            <a:stCxn id="19" idx="0"/>
            <a:endCxn id="23" idx="2"/>
          </p:cNvCxnSpPr>
          <p:nvPr/>
        </p:nvCxnSpPr>
        <p:spPr>
          <a:xfrm rot="5400000" flipH="1" flipV="1">
            <a:off x="21145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0"/>
            <a:endCxn id="23" idx="2"/>
          </p:cNvCxnSpPr>
          <p:nvPr/>
        </p:nvCxnSpPr>
        <p:spPr>
          <a:xfrm flipH="1" flipV="1">
            <a:off x="28956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912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1" idx="0"/>
            <a:endCxn id="26" idx="2"/>
          </p:cNvCxnSpPr>
          <p:nvPr/>
        </p:nvCxnSpPr>
        <p:spPr>
          <a:xfrm flipV="1">
            <a:off x="56007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0"/>
            <a:endCxn id="26" idx="2"/>
          </p:cNvCxnSpPr>
          <p:nvPr/>
        </p:nvCxnSpPr>
        <p:spPr>
          <a:xfrm rot="16200000" flipV="1">
            <a:off x="65722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038600" y="3505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3" idx="0"/>
            <a:endCxn id="29" idx="2"/>
          </p:cNvCxnSpPr>
          <p:nvPr/>
        </p:nvCxnSpPr>
        <p:spPr>
          <a:xfrm rot="5400000" flipH="1" flipV="1">
            <a:off x="3448050" y="3486150"/>
            <a:ext cx="609600" cy="171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9" idx="2"/>
          </p:cNvCxnSpPr>
          <p:nvPr/>
        </p:nvCxnSpPr>
        <p:spPr>
          <a:xfrm rot="16200000" flipV="1">
            <a:off x="5124450" y="3524250"/>
            <a:ext cx="609600" cy="163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>
            <a:off x="106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924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87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40386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1676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1905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010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7239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4864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57150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59436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61722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54864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5715000" y="31843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59436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61722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54864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5715000" y="28795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5943600" y="28795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>
            <a:off x="61722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>
            <a:off x="5486400" y="2574768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>
            <a:off x="5715000" y="25747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>
          <a:xfrm>
            <a:off x="5943600" y="25747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>
            <a:off x="61722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>
            <a:off x="5486400" y="2269968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>
            <a:off x="5715000" y="22699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>
            <a:off x="5943600" y="22699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>
            <a:off x="6172200" y="2269968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>
          <a:xfrm>
            <a:off x="5486400" y="1965168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>
            <a:spLocks noChangeAspect="1"/>
          </p:cNvSpPr>
          <p:nvPr/>
        </p:nvSpPr>
        <p:spPr>
          <a:xfrm>
            <a:off x="5715000" y="19651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>
            <a:spLocks noChangeAspect="1"/>
          </p:cNvSpPr>
          <p:nvPr/>
        </p:nvSpPr>
        <p:spPr>
          <a:xfrm>
            <a:off x="5943600" y="19651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>
            <a:off x="6172200" y="1965168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>
            <a:spLocks noChangeAspect="1"/>
          </p:cNvSpPr>
          <p:nvPr/>
        </p:nvSpPr>
        <p:spPr>
          <a:xfrm>
            <a:off x="99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>
            <a:spLocks noChangeAspect="1"/>
          </p:cNvSpPr>
          <p:nvPr/>
        </p:nvSpPr>
        <p:spPr>
          <a:xfrm>
            <a:off x="39624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>
            <a:spLocks noChangeAspect="1"/>
          </p:cNvSpPr>
          <p:nvPr/>
        </p:nvSpPr>
        <p:spPr>
          <a:xfrm>
            <a:off x="480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>
            <a:spLocks noChangeAspect="1"/>
          </p:cNvSpPr>
          <p:nvPr/>
        </p:nvSpPr>
        <p:spPr>
          <a:xfrm>
            <a:off x="7848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>
          <a:xfrm>
            <a:off x="1600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>
          <a:xfrm>
            <a:off x="5361432" y="1584168"/>
            <a:ext cx="1143000" cy="2237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>
          <a:xfrm>
            <a:off x="6934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>
          <a:xfrm>
            <a:off x="1676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>
            <a:spLocks noChangeAspect="1"/>
          </p:cNvSpPr>
          <p:nvPr/>
        </p:nvSpPr>
        <p:spPr>
          <a:xfrm>
            <a:off x="1905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>
            <a:spLocks noChangeAspect="1"/>
          </p:cNvSpPr>
          <p:nvPr/>
        </p:nvSpPr>
        <p:spPr>
          <a:xfrm>
            <a:off x="40386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>
            <a:spLocks noChangeAspect="1"/>
          </p:cNvSpPr>
          <p:nvPr/>
        </p:nvSpPr>
        <p:spPr>
          <a:xfrm>
            <a:off x="487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>
            <a:spLocks noChangeAspect="1"/>
          </p:cNvSpPr>
          <p:nvPr/>
        </p:nvSpPr>
        <p:spPr>
          <a:xfrm>
            <a:off x="7924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>
            <a:spLocks noChangeAspect="1"/>
          </p:cNvSpPr>
          <p:nvPr/>
        </p:nvSpPr>
        <p:spPr>
          <a:xfrm>
            <a:off x="7010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>
            <a:spLocks noChangeAspect="1"/>
          </p:cNvSpPr>
          <p:nvPr/>
        </p:nvSpPr>
        <p:spPr>
          <a:xfrm>
            <a:off x="7239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>
            <a:spLocks noChangeAspect="1"/>
          </p:cNvSpPr>
          <p:nvPr/>
        </p:nvSpPr>
        <p:spPr>
          <a:xfrm>
            <a:off x="7010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>
            <a:spLocks noChangeAspect="1"/>
          </p:cNvSpPr>
          <p:nvPr/>
        </p:nvSpPr>
        <p:spPr>
          <a:xfrm>
            <a:off x="7239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>
            <a:spLocks noChangeAspect="1"/>
          </p:cNvSpPr>
          <p:nvPr/>
        </p:nvSpPr>
        <p:spPr>
          <a:xfrm>
            <a:off x="54864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>
            <a:spLocks noChangeAspect="1"/>
          </p:cNvSpPr>
          <p:nvPr/>
        </p:nvSpPr>
        <p:spPr>
          <a:xfrm>
            <a:off x="57150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>
            <a:spLocks noChangeAspect="1"/>
          </p:cNvSpPr>
          <p:nvPr/>
        </p:nvSpPr>
        <p:spPr>
          <a:xfrm>
            <a:off x="59436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>
            <a:spLocks noChangeAspect="1"/>
          </p:cNvSpPr>
          <p:nvPr/>
        </p:nvSpPr>
        <p:spPr>
          <a:xfrm>
            <a:off x="61722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>
            <a:spLocks noChangeAspect="1"/>
          </p:cNvSpPr>
          <p:nvPr/>
        </p:nvSpPr>
        <p:spPr>
          <a:xfrm>
            <a:off x="54864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>
            <a:spLocks noChangeAspect="1"/>
          </p:cNvSpPr>
          <p:nvPr/>
        </p:nvSpPr>
        <p:spPr>
          <a:xfrm>
            <a:off x="57150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>
            <a:spLocks noChangeAspect="1"/>
          </p:cNvSpPr>
          <p:nvPr/>
        </p:nvSpPr>
        <p:spPr>
          <a:xfrm>
            <a:off x="59436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>
            <a:spLocks noChangeAspect="1"/>
          </p:cNvSpPr>
          <p:nvPr/>
        </p:nvSpPr>
        <p:spPr>
          <a:xfrm>
            <a:off x="61722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>
            <a:spLocks noChangeAspect="1"/>
          </p:cNvSpPr>
          <p:nvPr/>
        </p:nvSpPr>
        <p:spPr>
          <a:xfrm>
            <a:off x="54864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>
            <a:spLocks noChangeAspect="1"/>
          </p:cNvSpPr>
          <p:nvPr/>
        </p:nvSpPr>
        <p:spPr>
          <a:xfrm>
            <a:off x="57150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59436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>
          <a:xfrm>
            <a:off x="61722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>
          <a:xfrm>
            <a:off x="54864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>
          <a:xfrm>
            <a:off x="57150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>
          <a:xfrm>
            <a:off x="59436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>
            <a:off x="61722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>
            <a:spLocks noChangeAspect="1"/>
          </p:cNvSpPr>
          <p:nvPr/>
        </p:nvSpPr>
        <p:spPr>
          <a:xfrm>
            <a:off x="54864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>
            <a:spLocks noChangeAspect="1"/>
          </p:cNvSpPr>
          <p:nvPr/>
        </p:nvSpPr>
        <p:spPr>
          <a:xfrm>
            <a:off x="57150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>
            <a:spLocks noChangeAspect="1"/>
          </p:cNvSpPr>
          <p:nvPr/>
        </p:nvSpPr>
        <p:spPr>
          <a:xfrm>
            <a:off x="59436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>
            <a:spLocks noChangeAspect="1"/>
          </p:cNvSpPr>
          <p:nvPr/>
        </p:nvSpPr>
        <p:spPr>
          <a:xfrm>
            <a:off x="61722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>
            <a:off x="54864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>
            <a:spLocks noChangeAspect="1"/>
          </p:cNvSpPr>
          <p:nvPr/>
        </p:nvSpPr>
        <p:spPr>
          <a:xfrm>
            <a:off x="57150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>
          <a:xfrm>
            <a:off x="59436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>
          <a:xfrm>
            <a:off x="61722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0" name="Rounded Rectangular Callout 159"/>
          <p:cNvSpPr/>
          <p:nvPr/>
        </p:nvSpPr>
        <p:spPr>
          <a:xfrm>
            <a:off x="216575" y="1176424"/>
            <a:ext cx="4507825" cy="1794055"/>
          </a:xfrm>
          <a:prstGeom prst="wedgeRoundRectCallout">
            <a:avLst>
              <a:gd name="adj1" fmla="val 39195"/>
              <a:gd name="adj2" fmla="val 64156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>
                  <a:alpha val="30000"/>
                </a:srgb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1. Coping with slow operations.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Max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</a:rPr>
              <a:t>register</a:t>
            </a:r>
            <a:r>
              <a:rPr lang="en-US" sz="2400" dirty="0" smtClean="0">
                <a:solidFill>
                  <a:schemeClr val="tx1"/>
                </a:solidFill>
              </a:rPr>
              <a:t>: returns largest value previously written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8064A2"/>
                </a:solidFill>
              </a:rPr>
              <a:t>[</a:t>
            </a:r>
            <a:r>
              <a:rPr lang="en-US" sz="2000" dirty="0" err="1" smtClean="0">
                <a:solidFill>
                  <a:srgbClr val="8064A2"/>
                </a:solidFill>
              </a:rPr>
              <a:t>Aspnes</a:t>
            </a:r>
            <a:r>
              <a:rPr lang="en-US" sz="2000" dirty="0" smtClean="0">
                <a:solidFill>
                  <a:srgbClr val="8064A2"/>
                </a:solidFill>
              </a:rPr>
              <a:t>, </a:t>
            </a:r>
            <a:r>
              <a:rPr lang="en-US" sz="2000" dirty="0" err="1" smtClean="0">
                <a:solidFill>
                  <a:srgbClr val="8064A2"/>
                </a:solidFill>
              </a:rPr>
              <a:t>Attiya</a:t>
            </a:r>
            <a:r>
              <a:rPr lang="en-US" sz="2000" dirty="0" smtClean="0">
                <a:solidFill>
                  <a:srgbClr val="8064A2"/>
                </a:solidFill>
              </a:rPr>
              <a:t>, </a:t>
            </a:r>
            <a:r>
              <a:rPr lang="en-US" sz="2000" dirty="0" smtClean="0">
                <a:solidFill>
                  <a:srgbClr val="8064A2"/>
                </a:solidFill>
              </a:rPr>
              <a:t>and </a:t>
            </a:r>
            <a:br>
              <a:rPr lang="en-US" sz="2000" dirty="0" smtClean="0">
                <a:solidFill>
                  <a:srgbClr val="8064A2"/>
                </a:solidFill>
              </a:rPr>
            </a:br>
            <a:r>
              <a:rPr lang="en-US" sz="2000" dirty="0" smtClean="0">
                <a:solidFill>
                  <a:srgbClr val="8064A2"/>
                </a:solidFill>
              </a:rPr>
              <a:t>Censor-Hillel, JACM 2012</a:t>
            </a:r>
            <a:r>
              <a:rPr lang="en-US" sz="2400" dirty="0" smtClean="0">
                <a:solidFill>
                  <a:srgbClr val="8064A2"/>
                </a:solidFill>
              </a:rPr>
              <a:t>]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58" name="Rounded Rectangular Callout 157"/>
          <p:cNvSpPr/>
          <p:nvPr/>
        </p:nvSpPr>
        <p:spPr>
          <a:xfrm>
            <a:off x="7116014" y="1255320"/>
            <a:ext cx="1828800" cy="1066800"/>
          </a:xfrm>
          <a:prstGeom prst="wedgeRoundRectCallout">
            <a:avLst>
              <a:gd name="adj1" fmla="val -69582"/>
              <a:gd name="adj2" fmla="val 75552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Consecutive values differ by at most 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0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Challenges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44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20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25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701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" name="Straight Arrow Connector 23"/>
          <p:cNvCxnSpPr>
            <a:stCxn id="19" idx="0"/>
            <a:endCxn id="23" idx="2"/>
          </p:cNvCxnSpPr>
          <p:nvPr/>
        </p:nvCxnSpPr>
        <p:spPr>
          <a:xfrm rot="5400000" flipH="1" flipV="1">
            <a:off x="21145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0"/>
            <a:endCxn id="23" idx="2"/>
          </p:cNvCxnSpPr>
          <p:nvPr/>
        </p:nvCxnSpPr>
        <p:spPr>
          <a:xfrm flipH="1" flipV="1">
            <a:off x="28956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912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1" idx="0"/>
            <a:endCxn id="26" idx="2"/>
          </p:cNvCxnSpPr>
          <p:nvPr/>
        </p:nvCxnSpPr>
        <p:spPr>
          <a:xfrm flipV="1">
            <a:off x="56007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0"/>
            <a:endCxn id="26" idx="2"/>
          </p:cNvCxnSpPr>
          <p:nvPr/>
        </p:nvCxnSpPr>
        <p:spPr>
          <a:xfrm rot="16200000" flipV="1">
            <a:off x="65722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038600" y="3505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3" idx="0"/>
            <a:endCxn id="29" idx="2"/>
          </p:cNvCxnSpPr>
          <p:nvPr/>
        </p:nvCxnSpPr>
        <p:spPr>
          <a:xfrm rot="5400000" flipH="1" flipV="1">
            <a:off x="3448050" y="3486150"/>
            <a:ext cx="609600" cy="171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9" idx="2"/>
          </p:cNvCxnSpPr>
          <p:nvPr/>
        </p:nvCxnSpPr>
        <p:spPr>
          <a:xfrm rot="16200000" flipV="1">
            <a:off x="5124450" y="3524250"/>
            <a:ext cx="609600" cy="163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>
            <a:off x="106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924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87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40386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1676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1905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010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7239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4864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57150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59436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6172200" y="3489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54864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5715000" y="31843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59436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61722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54864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5715000" y="28795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5943600" y="28795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>
            <a:off x="61722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>
            <a:off x="5486400" y="2574768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>
            <a:off x="5715000" y="25747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>
          <a:xfrm>
            <a:off x="5943600" y="25747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>
            <a:off x="61722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>
            <a:off x="5486400" y="2269968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>
            <a:off x="5715000" y="22699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>
            <a:off x="5943600" y="22699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>
            <a:off x="6172200" y="2269968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>
          <a:xfrm>
            <a:off x="5486400" y="1965168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>
            <a:spLocks noChangeAspect="1"/>
          </p:cNvSpPr>
          <p:nvPr/>
        </p:nvSpPr>
        <p:spPr>
          <a:xfrm>
            <a:off x="5715000" y="1965168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>
            <a:spLocks noChangeAspect="1"/>
          </p:cNvSpPr>
          <p:nvPr/>
        </p:nvSpPr>
        <p:spPr>
          <a:xfrm>
            <a:off x="5943600" y="1965168"/>
            <a:ext cx="228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>
            <a:off x="6172200" y="1965168"/>
            <a:ext cx="2286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>
            <a:spLocks noChangeAspect="1"/>
          </p:cNvSpPr>
          <p:nvPr/>
        </p:nvSpPr>
        <p:spPr>
          <a:xfrm>
            <a:off x="99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>
            <a:spLocks noChangeAspect="1"/>
          </p:cNvSpPr>
          <p:nvPr/>
        </p:nvSpPr>
        <p:spPr>
          <a:xfrm>
            <a:off x="39624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>
            <a:spLocks noChangeAspect="1"/>
          </p:cNvSpPr>
          <p:nvPr/>
        </p:nvSpPr>
        <p:spPr>
          <a:xfrm>
            <a:off x="480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>
            <a:spLocks noChangeAspect="1"/>
          </p:cNvSpPr>
          <p:nvPr/>
        </p:nvSpPr>
        <p:spPr>
          <a:xfrm>
            <a:off x="7848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>
          <a:xfrm>
            <a:off x="1600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>
          <a:xfrm>
            <a:off x="5361432" y="1584168"/>
            <a:ext cx="1143000" cy="2237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>
          <a:xfrm>
            <a:off x="6934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>
          <a:xfrm>
            <a:off x="1676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>
            <a:spLocks noChangeAspect="1"/>
          </p:cNvSpPr>
          <p:nvPr/>
        </p:nvSpPr>
        <p:spPr>
          <a:xfrm>
            <a:off x="1905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>
            <a:spLocks noChangeAspect="1"/>
          </p:cNvSpPr>
          <p:nvPr/>
        </p:nvSpPr>
        <p:spPr>
          <a:xfrm>
            <a:off x="40386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>
            <a:spLocks noChangeAspect="1"/>
          </p:cNvSpPr>
          <p:nvPr/>
        </p:nvSpPr>
        <p:spPr>
          <a:xfrm>
            <a:off x="487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>
            <a:spLocks noChangeAspect="1"/>
          </p:cNvSpPr>
          <p:nvPr/>
        </p:nvSpPr>
        <p:spPr>
          <a:xfrm>
            <a:off x="7924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>
            <a:spLocks noChangeAspect="1"/>
          </p:cNvSpPr>
          <p:nvPr/>
        </p:nvSpPr>
        <p:spPr>
          <a:xfrm>
            <a:off x="7010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>
            <a:spLocks noChangeAspect="1"/>
          </p:cNvSpPr>
          <p:nvPr/>
        </p:nvSpPr>
        <p:spPr>
          <a:xfrm>
            <a:off x="7239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>
            <a:spLocks noChangeAspect="1"/>
          </p:cNvSpPr>
          <p:nvPr/>
        </p:nvSpPr>
        <p:spPr>
          <a:xfrm>
            <a:off x="7010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>
            <a:spLocks noChangeAspect="1"/>
          </p:cNvSpPr>
          <p:nvPr/>
        </p:nvSpPr>
        <p:spPr>
          <a:xfrm>
            <a:off x="7239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>
            <a:spLocks noChangeAspect="1"/>
          </p:cNvSpPr>
          <p:nvPr/>
        </p:nvSpPr>
        <p:spPr>
          <a:xfrm>
            <a:off x="54864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>
            <a:spLocks noChangeAspect="1"/>
          </p:cNvSpPr>
          <p:nvPr/>
        </p:nvSpPr>
        <p:spPr>
          <a:xfrm>
            <a:off x="57150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>
            <a:spLocks noChangeAspect="1"/>
          </p:cNvSpPr>
          <p:nvPr/>
        </p:nvSpPr>
        <p:spPr>
          <a:xfrm>
            <a:off x="59436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>
            <a:spLocks noChangeAspect="1"/>
          </p:cNvSpPr>
          <p:nvPr/>
        </p:nvSpPr>
        <p:spPr>
          <a:xfrm>
            <a:off x="6172200" y="3184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>
            <a:spLocks noChangeAspect="1"/>
          </p:cNvSpPr>
          <p:nvPr/>
        </p:nvSpPr>
        <p:spPr>
          <a:xfrm>
            <a:off x="54864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>
            <a:spLocks noChangeAspect="1"/>
          </p:cNvSpPr>
          <p:nvPr/>
        </p:nvSpPr>
        <p:spPr>
          <a:xfrm>
            <a:off x="57150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>
            <a:spLocks noChangeAspect="1"/>
          </p:cNvSpPr>
          <p:nvPr/>
        </p:nvSpPr>
        <p:spPr>
          <a:xfrm>
            <a:off x="59436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>
            <a:spLocks noChangeAspect="1"/>
          </p:cNvSpPr>
          <p:nvPr/>
        </p:nvSpPr>
        <p:spPr>
          <a:xfrm>
            <a:off x="6172200" y="28795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>
            <a:spLocks noChangeAspect="1"/>
          </p:cNvSpPr>
          <p:nvPr/>
        </p:nvSpPr>
        <p:spPr>
          <a:xfrm>
            <a:off x="54864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>
            <a:spLocks noChangeAspect="1"/>
          </p:cNvSpPr>
          <p:nvPr/>
        </p:nvSpPr>
        <p:spPr>
          <a:xfrm>
            <a:off x="57150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59436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>
          <a:xfrm>
            <a:off x="6172200" y="25747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>
          <a:xfrm>
            <a:off x="54864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>
          <a:xfrm>
            <a:off x="57150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>
          <a:xfrm>
            <a:off x="59436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>
            <a:off x="6172200" y="22699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>
            <a:spLocks noChangeAspect="1"/>
          </p:cNvSpPr>
          <p:nvPr/>
        </p:nvSpPr>
        <p:spPr>
          <a:xfrm>
            <a:off x="54864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>
            <a:spLocks noChangeAspect="1"/>
          </p:cNvSpPr>
          <p:nvPr/>
        </p:nvSpPr>
        <p:spPr>
          <a:xfrm>
            <a:off x="57150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>
            <a:spLocks noChangeAspect="1"/>
          </p:cNvSpPr>
          <p:nvPr/>
        </p:nvSpPr>
        <p:spPr>
          <a:xfrm>
            <a:off x="59436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>
            <a:spLocks noChangeAspect="1"/>
          </p:cNvSpPr>
          <p:nvPr/>
        </p:nvSpPr>
        <p:spPr>
          <a:xfrm>
            <a:off x="6172200" y="19651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>
            <a:off x="54864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>
            <a:spLocks noChangeAspect="1"/>
          </p:cNvSpPr>
          <p:nvPr/>
        </p:nvSpPr>
        <p:spPr>
          <a:xfrm>
            <a:off x="57150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>
          <a:xfrm>
            <a:off x="59436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>
          <a:xfrm>
            <a:off x="6172200" y="1660368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0" name="Rounded Rectangular Callout 159"/>
          <p:cNvSpPr/>
          <p:nvPr/>
        </p:nvSpPr>
        <p:spPr>
          <a:xfrm>
            <a:off x="216575" y="1189792"/>
            <a:ext cx="4584025" cy="1794055"/>
          </a:xfrm>
          <a:prstGeom prst="wedgeRoundRectCallout">
            <a:avLst>
              <a:gd name="adj1" fmla="val 60276"/>
              <a:gd name="adj2" fmla="val 33605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>
                  <a:alpha val="30000"/>
                </a:srgb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2. Guaranteeing consistent views.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</a:rPr>
              <a:t>ax-array</a:t>
            </a:r>
            <a:r>
              <a:rPr lang="en-US" sz="2400" dirty="0" smtClean="0">
                <a:solidFill>
                  <a:schemeClr val="tx1"/>
                </a:solidFill>
              </a:rPr>
              <a:t>: returns comparable pairs of max-register values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8064A2"/>
                </a:solidFill>
              </a:rPr>
              <a:t>[</a:t>
            </a:r>
            <a:r>
              <a:rPr lang="en-US" sz="2000" dirty="0" err="1" smtClean="0">
                <a:solidFill>
                  <a:srgbClr val="8064A2"/>
                </a:solidFill>
              </a:rPr>
              <a:t>Aspnes</a:t>
            </a:r>
            <a:r>
              <a:rPr lang="en-US" sz="2000" dirty="0" smtClean="0">
                <a:solidFill>
                  <a:srgbClr val="8064A2"/>
                </a:solidFill>
              </a:rPr>
              <a:t>, </a:t>
            </a:r>
            <a:r>
              <a:rPr lang="en-US" sz="2000" dirty="0" err="1" smtClean="0">
                <a:solidFill>
                  <a:srgbClr val="8064A2"/>
                </a:solidFill>
              </a:rPr>
              <a:t>Attiya</a:t>
            </a:r>
            <a:r>
              <a:rPr lang="en-US" sz="2000" dirty="0" smtClean="0">
                <a:solidFill>
                  <a:srgbClr val="8064A2"/>
                </a:solidFill>
              </a:rPr>
              <a:t>, Censor-Hillel, and Ellen, PODC 2012</a:t>
            </a:r>
            <a:r>
              <a:rPr lang="en-US" sz="2400" dirty="0" smtClean="0">
                <a:solidFill>
                  <a:srgbClr val="8064A2"/>
                </a:solidFill>
              </a:rPr>
              <a:t>]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4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4332709"/>
            <a:ext cx="7947526" cy="560137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2941058"/>
            <a:ext cx="7947526" cy="100263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600200"/>
            <a:ext cx="7947526" cy="96352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Randomized </a:t>
            </a:r>
            <a:r>
              <a:rPr lang="en-US" sz="2800" b="1" dirty="0" smtClean="0"/>
              <a:t>max-register </a:t>
            </a:r>
            <a:r>
              <a:rPr lang="en-US" sz="2800" dirty="0" smtClean="0"/>
              <a:t>in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O(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logn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n-US" sz="2800" dirty="0" smtClean="0"/>
              <a:t> steps </a:t>
            </a:r>
            <a:br>
              <a:rPr lang="en-US" sz="2800" dirty="0" smtClean="0"/>
            </a:br>
            <a:r>
              <a:rPr lang="en-US" sz="2800" dirty="0" smtClean="0"/>
              <a:t>with high probability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Randomized </a:t>
            </a:r>
            <a:r>
              <a:rPr lang="en-US" sz="2800" b="1" dirty="0" smtClean="0"/>
              <a:t>2-component max-array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77933C"/>
                </a:solidFill>
              </a:rPr>
              <a:t>O(log</a:t>
            </a:r>
            <a:r>
              <a:rPr lang="en-US" sz="2800" b="1" baseline="30000" dirty="0" smtClean="0">
                <a:solidFill>
                  <a:srgbClr val="77933C"/>
                </a:solidFill>
              </a:rPr>
              <a:t>2</a:t>
            </a:r>
            <a:r>
              <a:rPr lang="en-US" sz="2800" b="1" dirty="0" smtClean="0">
                <a:solidFill>
                  <a:srgbClr val="77933C"/>
                </a:solidFill>
              </a:rPr>
              <a:t>n) </a:t>
            </a:r>
            <a:r>
              <a:rPr lang="en-US" sz="2800" dirty="0" smtClean="0"/>
              <a:t>steps </a:t>
            </a:r>
            <a:r>
              <a:rPr lang="en-US" sz="2800" dirty="0" err="1" smtClean="0"/>
              <a:t>whp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Randomized </a:t>
            </a:r>
            <a:r>
              <a:rPr lang="en-US" sz="2800" b="1" dirty="0" smtClean="0"/>
              <a:t>snapshot</a:t>
            </a:r>
            <a:r>
              <a:rPr lang="en-US" sz="2800" dirty="0" smtClean="0"/>
              <a:t> in </a:t>
            </a:r>
            <a:r>
              <a:rPr lang="en-US" sz="2800" b="1" dirty="0" smtClean="0">
                <a:solidFill>
                  <a:srgbClr val="77933C"/>
                </a:solidFill>
              </a:rPr>
              <a:t>O(log</a:t>
            </a:r>
            <a:r>
              <a:rPr lang="en-US" sz="2800" b="1" baseline="30000" dirty="0" smtClean="0">
                <a:solidFill>
                  <a:srgbClr val="77933C"/>
                </a:solidFill>
              </a:rPr>
              <a:t>3</a:t>
            </a:r>
            <a:r>
              <a:rPr lang="en-US" sz="2800" b="1" dirty="0" smtClean="0">
                <a:solidFill>
                  <a:srgbClr val="77933C"/>
                </a:solidFill>
              </a:rPr>
              <a:t>n)</a:t>
            </a:r>
            <a:r>
              <a:rPr lang="en-US" sz="2800" dirty="0" smtClean="0"/>
              <a:t> steps </a:t>
            </a:r>
            <a:r>
              <a:rPr lang="en-US" sz="2800" dirty="0" err="1" smtClean="0"/>
              <a:t>whp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Main technique: randomized helping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4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Max-Register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22821" y="1573463"/>
            <a:ext cx="1195136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71535" y="2661651"/>
            <a:ext cx="1251285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17957" y="2622882"/>
            <a:ext cx="1192463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13341" y="4332701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0</a:t>
            </a: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flipH="1">
            <a:off x="3497178" y="2106863"/>
            <a:ext cx="1223211" cy="554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4720389" y="2106863"/>
            <a:ext cx="1193800" cy="5160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302063" y="4338053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46337" y="505193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v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943599" y="5051930"/>
            <a:ext cx="100797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value v’</a:t>
            </a:r>
          </a:p>
        </p:txBody>
      </p: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1470541" y="3890207"/>
            <a:ext cx="614947" cy="4424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9238093">
            <a:off x="2810905" y="318168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5" idx="0"/>
          </p:cNvCxnSpPr>
          <p:nvPr/>
        </p:nvCxnSpPr>
        <p:spPr>
          <a:xfrm>
            <a:off x="2457699" y="3890207"/>
            <a:ext cx="301564" cy="447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0"/>
          </p:cNvCxnSpPr>
          <p:nvPr/>
        </p:nvCxnSpPr>
        <p:spPr>
          <a:xfrm flipH="1">
            <a:off x="4903537" y="4572000"/>
            <a:ext cx="283410" cy="479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983080">
            <a:off x="3460749" y="3169918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17" idx="0"/>
          </p:cNvCxnSpPr>
          <p:nvPr/>
        </p:nvCxnSpPr>
        <p:spPr>
          <a:xfrm>
            <a:off x="6232358" y="4539914"/>
            <a:ext cx="215231" cy="512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1356" y="5068152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19644" y="5725244"/>
            <a:ext cx="162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>
                <a:solidFill>
                  <a:srgbClr val="8064A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136187" y="1574717"/>
            <a:ext cx="1181769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= 1</a:t>
            </a:r>
          </a:p>
        </p:txBody>
      </p:sp>
      <p:cxnSp>
        <p:nvCxnSpPr>
          <p:cNvPr id="38" name="Straight Arrow Connector 37"/>
          <p:cNvCxnSpPr>
            <a:stCxn id="6" idx="2"/>
          </p:cNvCxnSpPr>
          <p:nvPr/>
        </p:nvCxnSpPr>
        <p:spPr>
          <a:xfrm flipH="1">
            <a:off x="5481357" y="3156282"/>
            <a:ext cx="432832" cy="461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779941" y="1596620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0E5A-5C2B-A946-A8FC-6771FAEBBC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4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/>
      <p:bldP spid="36" grpId="1"/>
      <p:bldP spid="37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23236</TotalTime>
  <Words>709</Words>
  <Application>Microsoft Macintosh PowerPoint</Application>
  <PresentationFormat>On-screen Show (4:3)</PresentationFormat>
  <Paragraphs>289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Atomic snapshots in O(log³ n) steps using randomized helping</vt:lpstr>
      <vt:lpstr>Snapshot Objects</vt:lpstr>
      <vt:lpstr>Model</vt:lpstr>
      <vt:lpstr>Snapshots - Step Complexity</vt:lpstr>
      <vt:lpstr>Tree structure, Updates help Scans</vt:lpstr>
      <vt:lpstr>Two Challenges</vt:lpstr>
      <vt:lpstr>Two Challenges</vt:lpstr>
      <vt:lpstr>Our Results</vt:lpstr>
      <vt:lpstr>Max-Register</vt:lpstr>
      <vt:lpstr>Max-Register</vt:lpstr>
      <vt:lpstr>Randomized Max-Register</vt:lpstr>
      <vt:lpstr>Randomized Max-Register</vt:lpstr>
      <vt:lpstr>Writing to the Max-Register</vt:lpstr>
      <vt:lpstr>Reading the Max-Register</vt:lpstr>
      <vt:lpstr>2-Component Max Array</vt:lpstr>
      <vt:lpstr>Max Array Implementation</vt:lpstr>
      <vt:lpstr>Randomized 2-Component Max Array</vt:lpstr>
      <vt:lpstr>Summary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snapshots in O(log³ n) steps using randomized helping</dc:title>
  <dc:creator>Keren Censor-Hillel</dc:creator>
  <cp:lastModifiedBy>Keren Censor-Hillel</cp:lastModifiedBy>
  <cp:revision>106</cp:revision>
  <dcterms:created xsi:type="dcterms:W3CDTF">2013-09-28T08:32:14Z</dcterms:created>
  <dcterms:modified xsi:type="dcterms:W3CDTF">2013-10-16T08:45:55Z</dcterms:modified>
</cp:coreProperties>
</file>